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9" r:id="rId3"/>
    <p:sldId id="439" r:id="rId4"/>
    <p:sldId id="341" r:id="rId5"/>
    <p:sldId id="271" r:id="rId6"/>
    <p:sldId id="269" r:id="rId7"/>
    <p:sldId id="435" r:id="rId8"/>
    <p:sldId id="317" r:id="rId9"/>
    <p:sldId id="307" r:id="rId10"/>
    <p:sldId id="306" r:id="rId11"/>
    <p:sldId id="440" r:id="rId12"/>
    <p:sldId id="441" r:id="rId13"/>
    <p:sldId id="339" r:id="rId14"/>
    <p:sldId id="292" r:id="rId15"/>
    <p:sldId id="337" r:id="rId16"/>
    <p:sldId id="281" r:id="rId17"/>
    <p:sldId id="285" r:id="rId18"/>
    <p:sldId id="286" r:id="rId19"/>
    <p:sldId id="287" r:id="rId20"/>
    <p:sldId id="348" r:id="rId21"/>
    <p:sldId id="359" r:id="rId22"/>
    <p:sldId id="349" r:id="rId23"/>
    <p:sldId id="347" r:id="rId24"/>
    <p:sldId id="350" r:id="rId25"/>
    <p:sldId id="351" r:id="rId26"/>
    <p:sldId id="353" r:id="rId27"/>
    <p:sldId id="273" r:id="rId28"/>
  </p:sldIdLst>
  <p:sldSz cx="9144000" cy="6858000" type="screen4x3"/>
  <p:notesSz cx="7099300" cy="10234613"/>
  <p:defaultTextStyle>
    <a:defPPr>
      <a:defRPr lang="de-CH"/>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7A424-A9E4-4EAC-8508-2CAD9D76A492}" v="1" dt="2023-08-28T10:58:17.60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4070" autoAdjust="0"/>
  </p:normalViewPr>
  <p:slideViewPr>
    <p:cSldViewPr>
      <p:cViewPr varScale="1">
        <p:scale>
          <a:sx n="80" d="100"/>
          <a:sy n="80" d="100"/>
        </p:scale>
        <p:origin x="16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omen, Marc" userId="5de8ee89-e889-46c2-8b56-0b078c22ac8e" providerId="ADAL" clId="{CD87A424-A9E4-4EAC-8508-2CAD9D76A492}"/>
    <pc:docChg chg="modSld">
      <pc:chgData name="Gilomen, Marc" userId="5de8ee89-e889-46c2-8b56-0b078c22ac8e" providerId="ADAL" clId="{CD87A424-A9E4-4EAC-8508-2CAD9D76A492}" dt="2023-08-28T10:58:17.585" v="5" actId="113"/>
      <pc:docMkLst>
        <pc:docMk/>
      </pc:docMkLst>
      <pc:sldChg chg="modSp">
        <pc:chgData name="Gilomen, Marc" userId="5de8ee89-e889-46c2-8b56-0b078c22ac8e" providerId="ADAL" clId="{CD87A424-A9E4-4EAC-8508-2CAD9D76A492}" dt="2023-08-28T10:58:17.585" v="5" actId="113"/>
        <pc:sldMkLst>
          <pc:docMk/>
          <pc:sldMk cId="1747098295" sldId="347"/>
        </pc:sldMkLst>
        <pc:spChg chg="mod">
          <ac:chgData name="Gilomen, Marc" userId="5de8ee89-e889-46c2-8b56-0b078c22ac8e" providerId="ADAL" clId="{CD87A424-A9E4-4EAC-8508-2CAD9D76A492}" dt="2023-08-28T10:58:17.585" v="5" actId="113"/>
          <ac:spMkLst>
            <pc:docMk/>
            <pc:sldMk cId="1747098295" sldId="347"/>
            <ac:spMk id="12" creationId="{1E4F59CD-C30A-4987-8B65-1E8C757BA13B}"/>
          </ac:spMkLst>
        </pc:spChg>
      </pc:sldChg>
      <pc:sldChg chg="modSp mod">
        <pc:chgData name="Gilomen, Marc" userId="5de8ee89-e889-46c2-8b56-0b078c22ac8e" providerId="ADAL" clId="{CD87A424-A9E4-4EAC-8508-2CAD9D76A492}" dt="2023-08-28T10:57:47.269" v="4" actId="14100"/>
        <pc:sldMkLst>
          <pc:docMk/>
          <pc:sldMk cId="2196773874" sldId="359"/>
        </pc:sldMkLst>
        <pc:picChg chg="mod">
          <ac:chgData name="Gilomen, Marc" userId="5de8ee89-e889-46c2-8b56-0b078c22ac8e" providerId="ADAL" clId="{CD87A424-A9E4-4EAC-8508-2CAD9D76A492}" dt="2023-08-28T10:57:47.269" v="4" actId="14100"/>
          <ac:picMkLst>
            <pc:docMk/>
            <pc:sldMk cId="2196773874" sldId="359"/>
            <ac:picMk id="37" creationId="{58017926-D622-4BD5-B299-20F5D2BAF17B}"/>
          </ac:picMkLst>
        </pc:picChg>
      </pc:sldChg>
      <pc:sldChg chg="modSp mod">
        <pc:chgData name="Gilomen, Marc" userId="5de8ee89-e889-46c2-8b56-0b078c22ac8e" providerId="ADAL" clId="{CD87A424-A9E4-4EAC-8508-2CAD9D76A492}" dt="2023-08-28T09:33:32.968" v="1" actId="20577"/>
        <pc:sldMkLst>
          <pc:docMk/>
          <pc:sldMk cId="2368291724" sldId="435"/>
        </pc:sldMkLst>
        <pc:spChg chg="mod">
          <ac:chgData name="Gilomen, Marc" userId="5de8ee89-e889-46c2-8b56-0b078c22ac8e" providerId="ADAL" clId="{CD87A424-A9E4-4EAC-8508-2CAD9D76A492}" dt="2023-08-28T09:33:32.968" v="1" actId="20577"/>
          <ac:spMkLst>
            <pc:docMk/>
            <pc:sldMk cId="2368291724" sldId="435"/>
            <ac:spMk id="6" creationId="{719884D2-8C7F-66F7-3A27-83C04ADB00A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8F35E-248C-4F3D-A0CB-0EC1B3CFF809}" type="doc">
      <dgm:prSet loTypeId="urn:microsoft.com/office/officeart/2005/8/layout/default" loCatId="list" qsTypeId="urn:microsoft.com/office/officeart/2005/8/quickstyle/simple1" qsCatId="simple" csTypeId="urn:microsoft.com/office/officeart/2005/8/colors/accent4_5" csCatId="accent4" phldr="1"/>
      <dgm:spPr/>
      <dgm:t>
        <a:bodyPr/>
        <a:lstStyle/>
        <a:p>
          <a:endParaRPr lang="en-US"/>
        </a:p>
      </dgm:t>
    </dgm:pt>
    <dgm:pt modelId="{EC0B32A4-CB4E-4F30-A3F6-4CF134C857EF}">
      <dgm:prSet custT="1"/>
      <dgm:spPr>
        <a:solidFill>
          <a:srgbClr val="FFEB00"/>
        </a:solidFill>
      </dgm:spPr>
      <dgm:t>
        <a:bodyPr/>
        <a:lstStyle/>
        <a:p>
          <a:r>
            <a:rPr lang="de-DE" sz="2000" dirty="0">
              <a:solidFill>
                <a:schemeClr val="tx1"/>
              </a:solidFill>
            </a:rPr>
            <a:t>Pädagogische Grundlage</a:t>
          </a:r>
          <a:endParaRPr lang="en-US" sz="2000" dirty="0">
            <a:solidFill>
              <a:schemeClr val="tx1"/>
            </a:solidFill>
          </a:endParaRPr>
        </a:p>
      </dgm:t>
    </dgm:pt>
    <dgm:pt modelId="{9BB54D4C-3E64-4A5A-B507-179BD87D7791}" type="parTrans" cxnId="{CEBFD659-4A6C-44D8-BD95-048EA5036669}">
      <dgm:prSet/>
      <dgm:spPr/>
      <dgm:t>
        <a:bodyPr/>
        <a:lstStyle/>
        <a:p>
          <a:endParaRPr lang="en-US"/>
        </a:p>
      </dgm:t>
    </dgm:pt>
    <dgm:pt modelId="{C8339BDF-0A5B-4150-BF8B-2431AAC1E527}" type="sibTrans" cxnId="{CEBFD659-4A6C-44D8-BD95-048EA5036669}">
      <dgm:prSet/>
      <dgm:spPr/>
      <dgm:t>
        <a:bodyPr/>
        <a:lstStyle/>
        <a:p>
          <a:endParaRPr lang="en-US"/>
        </a:p>
      </dgm:t>
    </dgm:pt>
    <dgm:pt modelId="{A4662380-739D-4787-8ABD-FCC1594FF183}">
      <dgm:prSet custT="1"/>
      <dgm:spPr>
        <a:solidFill>
          <a:srgbClr val="FFEB00">
            <a:alpha val="65098"/>
          </a:srgbClr>
        </a:solidFill>
      </dgm:spPr>
      <dgm:t>
        <a:bodyPr/>
        <a:lstStyle/>
        <a:p>
          <a:r>
            <a:rPr lang="de-DE" sz="2000" dirty="0">
              <a:solidFill>
                <a:schemeClr val="tx1"/>
              </a:solidFill>
            </a:rPr>
            <a:t>Bewältigung der Handlungs-situationen</a:t>
          </a:r>
          <a:endParaRPr lang="en-US" sz="2000" dirty="0">
            <a:solidFill>
              <a:schemeClr val="tx1"/>
            </a:solidFill>
          </a:endParaRPr>
        </a:p>
      </dgm:t>
    </dgm:pt>
    <dgm:pt modelId="{2ECE69BD-7FDD-40E9-9358-60D78D06860F}" type="parTrans" cxnId="{2E8278A6-AA65-486A-B390-870DE608CA7F}">
      <dgm:prSet/>
      <dgm:spPr/>
      <dgm:t>
        <a:bodyPr/>
        <a:lstStyle/>
        <a:p>
          <a:endParaRPr lang="en-US"/>
        </a:p>
      </dgm:t>
    </dgm:pt>
    <dgm:pt modelId="{9FDD293E-9E6B-4A26-9385-BD4EBB1F1267}" type="sibTrans" cxnId="{2E8278A6-AA65-486A-B390-870DE608CA7F}">
      <dgm:prSet/>
      <dgm:spPr/>
      <dgm:t>
        <a:bodyPr/>
        <a:lstStyle/>
        <a:p>
          <a:endParaRPr lang="en-US"/>
        </a:p>
      </dgm:t>
    </dgm:pt>
    <dgm:pt modelId="{9378CC6F-B021-49C0-86AE-5E498D8A45F9}">
      <dgm:prSet custT="1"/>
      <dgm:spPr>
        <a:solidFill>
          <a:srgbClr val="FFEB00">
            <a:alpha val="40000"/>
          </a:srgbClr>
        </a:solidFill>
      </dgm:spPr>
      <dgm:t>
        <a:bodyPr/>
        <a:lstStyle/>
        <a:p>
          <a:r>
            <a:rPr lang="de-DE" sz="2000" dirty="0">
              <a:solidFill>
                <a:schemeClr val="tx1"/>
              </a:solidFill>
            </a:rPr>
            <a:t>Beschreibt die Handlungs-kompetenzen</a:t>
          </a:r>
          <a:endParaRPr lang="en-US" sz="2000" dirty="0">
            <a:solidFill>
              <a:schemeClr val="tx1"/>
            </a:solidFill>
          </a:endParaRPr>
        </a:p>
      </dgm:t>
    </dgm:pt>
    <dgm:pt modelId="{6DF53745-4198-4009-BC82-717B14B35EA6}" type="parTrans" cxnId="{03457326-A4C8-44D6-B5D8-7D3FADAB59A4}">
      <dgm:prSet/>
      <dgm:spPr/>
      <dgm:t>
        <a:bodyPr/>
        <a:lstStyle/>
        <a:p>
          <a:endParaRPr lang="en-US"/>
        </a:p>
      </dgm:t>
    </dgm:pt>
    <dgm:pt modelId="{C9867F4A-DB15-4DB6-ADBA-FFA194A78991}" type="sibTrans" cxnId="{03457326-A4C8-44D6-B5D8-7D3FADAB59A4}">
      <dgm:prSet/>
      <dgm:spPr/>
      <dgm:t>
        <a:bodyPr/>
        <a:lstStyle/>
        <a:p>
          <a:endParaRPr lang="en-US"/>
        </a:p>
      </dgm:t>
    </dgm:pt>
    <dgm:pt modelId="{E7DCF710-716B-4133-990F-938C81AE03CC}">
      <dgm:prSet custT="1"/>
      <dgm:spPr>
        <a:solidFill>
          <a:srgbClr val="FFEB00">
            <a:alpha val="20000"/>
          </a:srgbClr>
        </a:solidFill>
      </dgm:spPr>
      <dgm:t>
        <a:bodyPr/>
        <a:lstStyle/>
        <a:p>
          <a:r>
            <a:rPr lang="de-DE" sz="2000" dirty="0">
              <a:solidFill>
                <a:schemeClr val="tx1"/>
              </a:solidFill>
            </a:rPr>
            <a:t>Mindeststandards und QV relevant</a:t>
          </a:r>
          <a:endParaRPr lang="en-US" sz="2000" dirty="0">
            <a:solidFill>
              <a:schemeClr val="tx1"/>
            </a:solidFill>
          </a:endParaRPr>
        </a:p>
      </dgm:t>
    </dgm:pt>
    <dgm:pt modelId="{F2EC9433-CB86-40A1-812C-6C75F5B24E82}" type="parTrans" cxnId="{8E82A222-D542-40AF-86A5-9AFD102CBF30}">
      <dgm:prSet/>
      <dgm:spPr/>
      <dgm:t>
        <a:bodyPr/>
        <a:lstStyle/>
        <a:p>
          <a:endParaRPr lang="en-US"/>
        </a:p>
      </dgm:t>
    </dgm:pt>
    <dgm:pt modelId="{6CCE4C54-6D42-4684-8A7C-970338A17042}" type="sibTrans" cxnId="{8E82A222-D542-40AF-86A5-9AFD102CBF30}">
      <dgm:prSet/>
      <dgm:spPr/>
      <dgm:t>
        <a:bodyPr/>
        <a:lstStyle/>
        <a:p>
          <a:endParaRPr lang="en-US"/>
        </a:p>
      </dgm:t>
    </dgm:pt>
    <dgm:pt modelId="{2603AC6D-0058-4CA8-99C2-0183C4BBB5E2}" type="pres">
      <dgm:prSet presAssocID="{A2A8F35E-248C-4F3D-A0CB-0EC1B3CFF809}" presName="diagram" presStyleCnt="0">
        <dgm:presLayoutVars>
          <dgm:dir/>
          <dgm:resizeHandles val="exact"/>
        </dgm:presLayoutVars>
      </dgm:prSet>
      <dgm:spPr/>
    </dgm:pt>
    <dgm:pt modelId="{A2FA4532-5B42-479E-8A53-B0D833288580}" type="pres">
      <dgm:prSet presAssocID="{EC0B32A4-CB4E-4F30-A3F6-4CF134C857EF}" presName="node" presStyleLbl="node1" presStyleIdx="0" presStyleCnt="4">
        <dgm:presLayoutVars>
          <dgm:bulletEnabled val="1"/>
        </dgm:presLayoutVars>
      </dgm:prSet>
      <dgm:spPr/>
    </dgm:pt>
    <dgm:pt modelId="{8C68ACC7-7968-4899-B417-B36CF31F26A2}" type="pres">
      <dgm:prSet presAssocID="{C8339BDF-0A5B-4150-BF8B-2431AAC1E527}" presName="sibTrans" presStyleCnt="0"/>
      <dgm:spPr/>
    </dgm:pt>
    <dgm:pt modelId="{8C016505-A843-4F2B-AE72-EB0BD78A28AF}" type="pres">
      <dgm:prSet presAssocID="{A4662380-739D-4787-8ABD-FCC1594FF183}" presName="node" presStyleLbl="node1" presStyleIdx="1" presStyleCnt="4">
        <dgm:presLayoutVars>
          <dgm:bulletEnabled val="1"/>
        </dgm:presLayoutVars>
      </dgm:prSet>
      <dgm:spPr/>
    </dgm:pt>
    <dgm:pt modelId="{80CE0248-1A8F-4DA6-B155-640AA7E5F304}" type="pres">
      <dgm:prSet presAssocID="{9FDD293E-9E6B-4A26-9385-BD4EBB1F1267}" presName="sibTrans" presStyleCnt="0"/>
      <dgm:spPr/>
    </dgm:pt>
    <dgm:pt modelId="{777E06F7-AF3C-4635-ADF5-C761D3332E6E}" type="pres">
      <dgm:prSet presAssocID="{9378CC6F-B021-49C0-86AE-5E498D8A45F9}" presName="node" presStyleLbl="node1" presStyleIdx="2" presStyleCnt="4">
        <dgm:presLayoutVars>
          <dgm:bulletEnabled val="1"/>
        </dgm:presLayoutVars>
      </dgm:prSet>
      <dgm:spPr/>
    </dgm:pt>
    <dgm:pt modelId="{B928FC97-60B1-422B-AA3E-09D05FDC6CE5}" type="pres">
      <dgm:prSet presAssocID="{C9867F4A-DB15-4DB6-ADBA-FFA194A78991}" presName="sibTrans" presStyleCnt="0"/>
      <dgm:spPr/>
    </dgm:pt>
    <dgm:pt modelId="{6754EA6F-6A11-4F5D-BCE4-4CB83591C2D4}" type="pres">
      <dgm:prSet presAssocID="{E7DCF710-716B-4133-990F-938C81AE03CC}" presName="node" presStyleLbl="node1" presStyleIdx="3" presStyleCnt="4">
        <dgm:presLayoutVars>
          <dgm:bulletEnabled val="1"/>
        </dgm:presLayoutVars>
      </dgm:prSet>
      <dgm:spPr/>
    </dgm:pt>
  </dgm:ptLst>
  <dgm:cxnLst>
    <dgm:cxn modelId="{8E82A222-D542-40AF-86A5-9AFD102CBF30}" srcId="{A2A8F35E-248C-4F3D-A0CB-0EC1B3CFF809}" destId="{E7DCF710-716B-4133-990F-938C81AE03CC}" srcOrd="3" destOrd="0" parTransId="{F2EC9433-CB86-40A1-812C-6C75F5B24E82}" sibTransId="{6CCE4C54-6D42-4684-8A7C-970338A17042}"/>
    <dgm:cxn modelId="{03457326-A4C8-44D6-B5D8-7D3FADAB59A4}" srcId="{A2A8F35E-248C-4F3D-A0CB-0EC1B3CFF809}" destId="{9378CC6F-B021-49C0-86AE-5E498D8A45F9}" srcOrd="2" destOrd="0" parTransId="{6DF53745-4198-4009-BC82-717B14B35EA6}" sibTransId="{C9867F4A-DB15-4DB6-ADBA-FFA194A78991}"/>
    <dgm:cxn modelId="{7F11D13D-70C5-40A6-ADB5-894C799172DB}" type="presOf" srcId="{EC0B32A4-CB4E-4F30-A3F6-4CF134C857EF}" destId="{A2FA4532-5B42-479E-8A53-B0D833288580}" srcOrd="0" destOrd="0" presId="urn:microsoft.com/office/officeart/2005/8/layout/default"/>
    <dgm:cxn modelId="{C17F575C-BD38-4A77-ADEA-6F1172B6D6B8}" type="presOf" srcId="{9378CC6F-B021-49C0-86AE-5E498D8A45F9}" destId="{777E06F7-AF3C-4635-ADF5-C761D3332E6E}" srcOrd="0" destOrd="0" presId="urn:microsoft.com/office/officeart/2005/8/layout/default"/>
    <dgm:cxn modelId="{521A7C6D-3485-4B0F-A9CA-53AFE0B3F384}" type="presOf" srcId="{A4662380-739D-4787-8ABD-FCC1594FF183}" destId="{8C016505-A843-4F2B-AE72-EB0BD78A28AF}" srcOrd="0" destOrd="0" presId="urn:microsoft.com/office/officeart/2005/8/layout/default"/>
    <dgm:cxn modelId="{CEBFD659-4A6C-44D8-BD95-048EA5036669}" srcId="{A2A8F35E-248C-4F3D-A0CB-0EC1B3CFF809}" destId="{EC0B32A4-CB4E-4F30-A3F6-4CF134C857EF}" srcOrd="0" destOrd="0" parTransId="{9BB54D4C-3E64-4A5A-B507-179BD87D7791}" sibTransId="{C8339BDF-0A5B-4150-BF8B-2431AAC1E527}"/>
    <dgm:cxn modelId="{FA2877A2-3A0E-41F6-BA0A-30B38F0DC3CF}" type="presOf" srcId="{E7DCF710-716B-4133-990F-938C81AE03CC}" destId="{6754EA6F-6A11-4F5D-BCE4-4CB83591C2D4}" srcOrd="0" destOrd="0" presId="urn:microsoft.com/office/officeart/2005/8/layout/default"/>
    <dgm:cxn modelId="{2E8278A6-AA65-486A-B390-870DE608CA7F}" srcId="{A2A8F35E-248C-4F3D-A0CB-0EC1B3CFF809}" destId="{A4662380-739D-4787-8ABD-FCC1594FF183}" srcOrd="1" destOrd="0" parTransId="{2ECE69BD-7FDD-40E9-9358-60D78D06860F}" sibTransId="{9FDD293E-9E6B-4A26-9385-BD4EBB1F1267}"/>
    <dgm:cxn modelId="{F66F34FE-BD2D-49EB-A745-32A1C12F5E05}" type="presOf" srcId="{A2A8F35E-248C-4F3D-A0CB-0EC1B3CFF809}" destId="{2603AC6D-0058-4CA8-99C2-0183C4BBB5E2}" srcOrd="0" destOrd="0" presId="urn:microsoft.com/office/officeart/2005/8/layout/default"/>
    <dgm:cxn modelId="{B01FE33F-1FD7-4D33-B420-574CA1EDB25C}" type="presParOf" srcId="{2603AC6D-0058-4CA8-99C2-0183C4BBB5E2}" destId="{A2FA4532-5B42-479E-8A53-B0D833288580}" srcOrd="0" destOrd="0" presId="urn:microsoft.com/office/officeart/2005/8/layout/default"/>
    <dgm:cxn modelId="{7B0B5F34-6838-4C2B-8B90-8A312F455E74}" type="presParOf" srcId="{2603AC6D-0058-4CA8-99C2-0183C4BBB5E2}" destId="{8C68ACC7-7968-4899-B417-B36CF31F26A2}" srcOrd="1" destOrd="0" presId="urn:microsoft.com/office/officeart/2005/8/layout/default"/>
    <dgm:cxn modelId="{6E9EA113-5751-45B8-8CA8-74C4360C10C4}" type="presParOf" srcId="{2603AC6D-0058-4CA8-99C2-0183C4BBB5E2}" destId="{8C016505-A843-4F2B-AE72-EB0BD78A28AF}" srcOrd="2" destOrd="0" presId="urn:microsoft.com/office/officeart/2005/8/layout/default"/>
    <dgm:cxn modelId="{F24613D6-05C3-4354-B5DF-F16DB2AA5FDB}" type="presParOf" srcId="{2603AC6D-0058-4CA8-99C2-0183C4BBB5E2}" destId="{80CE0248-1A8F-4DA6-B155-640AA7E5F304}" srcOrd="3" destOrd="0" presId="urn:microsoft.com/office/officeart/2005/8/layout/default"/>
    <dgm:cxn modelId="{4077772E-CED3-406A-A51A-02B5E4139AE5}" type="presParOf" srcId="{2603AC6D-0058-4CA8-99C2-0183C4BBB5E2}" destId="{777E06F7-AF3C-4635-ADF5-C761D3332E6E}" srcOrd="4" destOrd="0" presId="urn:microsoft.com/office/officeart/2005/8/layout/default"/>
    <dgm:cxn modelId="{708DE44B-6522-4EC5-BB16-E8A2B36BB2F8}" type="presParOf" srcId="{2603AC6D-0058-4CA8-99C2-0183C4BBB5E2}" destId="{B928FC97-60B1-422B-AA3E-09D05FDC6CE5}" srcOrd="5" destOrd="0" presId="urn:microsoft.com/office/officeart/2005/8/layout/default"/>
    <dgm:cxn modelId="{C5DC05CF-0042-4314-9771-4D87B5411AEC}" type="presParOf" srcId="{2603AC6D-0058-4CA8-99C2-0183C4BBB5E2}" destId="{6754EA6F-6A11-4F5D-BCE4-4CB83591C2D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8F35E-248C-4F3D-A0CB-0EC1B3CFF809}"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FBB2C826-A276-4916-B7D0-E04D86E7B951}" type="pres">
      <dgm:prSet presAssocID="{A2A8F35E-248C-4F3D-A0CB-0EC1B3CFF809}" presName="linear" presStyleCnt="0">
        <dgm:presLayoutVars>
          <dgm:animLvl val="lvl"/>
          <dgm:resizeHandles val="exact"/>
        </dgm:presLayoutVars>
      </dgm:prSet>
      <dgm:spPr/>
    </dgm:pt>
  </dgm:ptLst>
  <dgm:cxnLst>
    <dgm:cxn modelId="{DDE33BA3-F9CD-47C6-A95D-8A6BA05F5351}" type="presOf" srcId="{A2A8F35E-248C-4F3D-A0CB-0EC1B3CFF809}" destId="{FBB2C826-A276-4916-B7D0-E04D86E7B9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A4532-5B42-479E-8A53-B0D833288580}">
      <dsp:nvSpPr>
        <dsp:cNvPr id="0" name=""/>
        <dsp:cNvSpPr/>
      </dsp:nvSpPr>
      <dsp:spPr>
        <a:xfrm>
          <a:off x="571" y="639820"/>
          <a:ext cx="2228162" cy="1336897"/>
        </a:xfrm>
        <a:prstGeom prst="rect">
          <a:avLst/>
        </a:prstGeom>
        <a:solidFill>
          <a:srgbClr val="FFE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Pädagogische Grundlage</a:t>
          </a:r>
          <a:endParaRPr lang="en-US" sz="2000" kern="1200" dirty="0">
            <a:solidFill>
              <a:schemeClr val="tx1"/>
            </a:solidFill>
          </a:endParaRPr>
        </a:p>
      </dsp:txBody>
      <dsp:txXfrm>
        <a:off x="571" y="639820"/>
        <a:ext cx="2228162" cy="1336897"/>
      </dsp:txXfrm>
    </dsp:sp>
    <dsp:sp modelId="{8C016505-A843-4F2B-AE72-EB0BD78A28AF}">
      <dsp:nvSpPr>
        <dsp:cNvPr id="0" name=""/>
        <dsp:cNvSpPr/>
      </dsp:nvSpPr>
      <dsp:spPr>
        <a:xfrm>
          <a:off x="2451549" y="639820"/>
          <a:ext cx="2228162" cy="1336897"/>
        </a:xfrm>
        <a:prstGeom prst="rect">
          <a:avLst/>
        </a:prstGeom>
        <a:solidFill>
          <a:srgbClr val="FFEB00">
            <a:alpha val="6509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Bewältigung der Handlungs-situationen</a:t>
          </a:r>
          <a:endParaRPr lang="en-US" sz="2000" kern="1200" dirty="0">
            <a:solidFill>
              <a:schemeClr val="tx1"/>
            </a:solidFill>
          </a:endParaRPr>
        </a:p>
      </dsp:txBody>
      <dsp:txXfrm>
        <a:off x="2451549" y="639820"/>
        <a:ext cx="2228162" cy="1336897"/>
      </dsp:txXfrm>
    </dsp:sp>
    <dsp:sp modelId="{777E06F7-AF3C-4635-ADF5-C761D3332E6E}">
      <dsp:nvSpPr>
        <dsp:cNvPr id="0" name=""/>
        <dsp:cNvSpPr/>
      </dsp:nvSpPr>
      <dsp:spPr>
        <a:xfrm>
          <a:off x="571" y="2199533"/>
          <a:ext cx="2228162" cy="1336897"/>
        </a:xfrm>
        <a:prstGeom prst="rect">
          <a:avLst/>
        </a:prstGeom>
        <a:solidFill>
          <a:srgbClr val="FFEB00">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Beschreibt die Handlungs-kompetenzen</a:t>
          </a:r>
          <a:endParaRPr lang="en-US" sz="2000" kern="1200" dirty="0">
            <a:solidFill>
              <a:schemeClr val="tx1"/>
            </a:solidFill>
          </a:endParaRPr>
        </a:p>
      </dsp:txBody>
      <dsp:txXfrm>
        <a:off x="571" y="2199533"/>
        <a:ext cx="2228162" cy="1336897"/>
      </dsp:txXfrm>
    </dsp:sp>
    <dsp:sp modelId="{6754EA6F-6A11-4F5D-BCE4-4CB83591C2D4}">
      <dsp:nvSpPr>
        <dsp:cNvPr id="0" name=""/>
        <dsp:cNvSpPr/>
      </dsp:nvSpPr>
      <dsp:spPr>
        <a:xfrm>
          <a:off x="2451549" y="2199533"/>
          <a:ext cx="2228162" cy="1336897"/>
        </a:xfrm>
        <a:prstGeom prst="rect">
          <a:avLst/>
        </a:prstGeom>
        <a:solidFill>
          <a:srgbClr val="FFEB00">
            <a:alpha val="2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Mindeststandards und QV relevant</a:t>
          </a:r>
          <a:endParaRPr lang="en-US" sz="2000" kern="1200" dirty="0">
            <a:solidFill>
              <a:schemeClr val="tx1"/>
            </a:solidFill>
          </a:endParaRPr>
        </a:p>
      </dsp:txBody>
      <dsp:txXfrm>
        <a:off x="2451549" y="2199533"/>
        <a:ext cx="2228162" cy="1336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endParaRPr lang="de-CH" altLang="de-DE" dirty="0"/>
          </a:p>
        </p:txBody>
      </p:sp>
      <p:sp>
        <p:nvSpPr>
          <p:cNvPr id="11267"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de-CH" altLang="de-DE" dirty="0"/>
          </a:p>
        </p:txBody>
      </p:sp>
      <p:sp>
        <p:nvSpPr>
          <p:cNvPr id="1126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1270"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endParaRPr lang="de-CH" altLang="de-DE" dirty="0"/>
          </a:p>
        </p:txBody>
      </p:sp>
      <p:sp>
        <p:nvSpPr>
          <p:cNvPr id="11271"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2D619013-5E43-4234-873E-69DB6DC7B66C}" type="slidenum">
              <a:rPr lang="de-CH" altLang="de-DE"/>
              <a:pPr/>
              <a:t>‹Nr.›</a:t>
            </a:fld>
            <a:endParaRPr lang="de-CH" altLang="de-D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97316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cs typeface="Segoe UI"/>
              </a:rPr>
              <a:t>Neu ist, dass die Krankheiten in Themenbereichen zusammengefasst werden und als Situationen im Unterricht vermittelt werden. </a:t>
            </a:r>
            <a:r>
              <a:rPr lang="de-CH" dirty="0">
                <a:cs typeface="Segoe UI"/>
              </a:rPr>
              <a:t>Dazu möchte ich nun ein Beispiel aus dem </a:t>
            </a:r>
            <a:r>
              <a:rPr lang="de-CH" dirty="0" err="1">
                <a:cs typeface="Segoe UI"/>
              </a:rPr>
              <a:t>Handlungskompetenzenbereich</a:t>
            </a:r>
            <a:r>
              <a:rPr lang="de-CH" dirty="0">
                <a:cs typeface="Segoe UI"/>
              </a:rPr>
              <a:t> b und a machen: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73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Aus der Arbeitssituation wurde für das 5. Semester der konkrete </a:t>
            </a:r>
            <a:r>
              <a:rPr lang="de-CH" dirty="0" err="1"/>
              <a:t>Situationenbeschrieb</a:t>
            </a:r>
            <a:r>
              <a:rPr lang="de-CH" dirty="0"/>
              <a:t> für den Schullehrplan erarbeitet, welcher wie folgt lautet:</a:t>
            </a:r>
          </a:p>
          <a:p>
            <a:endParaRPr lang="de-CH" dirty="0"/>
          </a:p>
          <a:p>
            <a:endParaRPr lang="de-CH" dirty="0"/>
          </a:p>
          <a:p>
            <a:r>
              <a:rPr lang="de-CH" dirty="0"/>
              <a:t>Jede </a:t>
            </a:r>
            <a:r>
              <a:rPr lang="de-CH" dirty="0" err="1"/>
              <a:t>Handlungskomeptenz</a:t>
            </a:r>
            <a:r>
              <a:rPr lang="de-CH" dirty="0"/>
              <a:t> hat eine verschiedene Anzahl von </a:t>
            </a:r>
            <a:r>
              <a:rPr lang="de-CH" dirty="0" err="1"/>
              <a:t>Leistungzielen</a:t>
            </a:r>
            <a:r>
              <a:rPr lang="de-CH" dirty="0"/>
              <a:t> definiert, die Handlungskompetenz b.1 kennt 12 verschiedene Leistungsziele</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mn-lt"/>
                <a:cs typeface="Calibri"/>
              </a:rPr>
              <a:t>Für</a:t>
            </a:r>
            <a:r>
              <a:rPr lang="en-US" dirty="0">
                <a:latin typeface="+mn-lt"/>
                <a:cs typeface="Calibri"/>
              </a:rPr>
              <a:t> </a:t>
            </a:r>
            <a:r>
              <a:rPr lang="en-US" dirty="0" err="1">
                <a:latin typeface="+mn-lt"/>
                <a:cs typeface="Calibri"/>
              </a:rPr>
              <a:t>diese</a:t>
            </a:r>
            <a:r>
              <a:rPr lang="en-US" dirty="0">
                <a:latin typeface="+mn-lt"/>
                <a:cs typeface="Calibri"/>
              </a:rPr>
              <a:t> Situation </a:t>
            </a:r>
            <a:r>
              <a:rPr lang="en-US" dirty="0" err="1">
                <a:latin typeface="+mn-lt"/>
                <a:cs typeface="Calibri"/>
              </a:rPr>
              <a:t>stehen</a:t>
            </a:r>
            <a:r>
              <a:rPr lang="en-US" dirty="0">
                <a:latin typeface="+mn-lt"/>
                <a:cs typeface="Calibri"/>
              </a:rPr>
              <a:t> 20 </a:t>
            </a:r>
            <a:r>
              <a:rPr lang="en-US" dirty="0" err="1">
                <a:latin typeface="+mn-lt"/>
                <a:cs typeface="Calibri"/>
              </a:rPr>
              <a:t>Lektionen</a:t>
            </a:r>
            <a:r>
              <a:rPr lang="en-US" dirty="0">
                <a:latin typeface="+mn-lt"/>
                <a:cs typeface="Calibri"/>
              </a:rPr>
              <a:t> </a:t>
            </a:r>
            <a:r>
              <a:rPr lang="en-US" dirty="0" err="1">
                <a:latin typeface="+mn-lt"/>
                <a:cs typeface="Calibri"/>
              </a:rPr>
              <a:t>zur</a:t>
            </a:r>
            <a:r>
              <a:rPr lang="en-US" dirty="0">
                <a:latin typeface="+mn-lt"/>
                <a:cs typeface="Calibri"/>
              </a:rPr>
              <a:t> </a:t>
            </a:r>
            <a:r>
              <a:rPr lang="en-US" dirty="0" err="1">
                <a:latin typeface="+mn-lt"/>
                <a:cs typeface="Calibri"/>
              </a:rPr>
              <a:t>Verfügung</a:t>
            </a:r>
            <a:r>
              <a:rPr lang="en-US" dirty="0">
                <a:latin typeface="+mn-lt"/>
                <a:cs typeface="Calibri"/>
              </a:rPr>
              <a:t>.</a:t>
            </a:r>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70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cs typeface="Segoe UI"/>
              </a:rPr>
              <a:t>Im Schullehrplan sind nun zu dieser Situation verschiedene Leistungsziele vorgegeben und mit konkreten Inhalten versehen. Ich mache hier ein Beispiel mit dem Leistungsziel b1.3 und b1.4. Beim Leistungsziel b1.3. werden die Wirkstoffgruppen und die Anatomie, Physiologie und Pathologie der verschiedenen Erkrankungen besprochen. In dieser spezifischen Situation werden nun … bearbeitet. Beim Leistungsziel b1.4 wird auf die UAW, Interaktionen, KI eingegangen.</a:t>
            </a:r>
          </a:p>
          <a:p>
            <a:pPr marL="171450" indent="-171450">
              <a:buFont typeface="Arial,Sans-Serif"/>
              <a:buChar char="•"/>
            </a:pPr>
            <a:r>
              <a:rPr lang="de-CH" dirty="0"/>
              <a:t>Jedes Leistungsziel nimmt wieder Bezug zu der Situation </a:t>
            </a:r>
            <a:endParaRPr lang="en-US" dirty="0"/>
          </a:p>
          <a:p>
            <a:pPr marL="171450" indent="-171450">
              <a:buFont typeface="Arial,Sans-Serif"/>
              <a:buChar char="•"/>
            </a:pPr>
            <a:r>
              <a:rPr lang="de-CH" dirty="0"/>
              <a:t>Erlaubt so einen handlungsorientierten Unterricht</a:t>
            </a:r>
            <a:endParaRPr lang="de-CH" dirty="0">
              <a:cs typeface="Segoe UI"/>
            </a:endParaRPr>
          </a:p>
          <a:p>
            <a:pPr marL="171450" indent="-171450">
              <a:buFont typeface="Arial,Sans-Serif"/>
              <a:buChar char="•"/>
            </a:pPr>
            <a:r>
              <a:rPr lang="de-CH" dirty="0">
                <a:cs typeface="Segoe UI"/>
              </a:rPr>
              <a:t>Auch die Praxisaufträge für den Betrieb und den </a:t>
            </a:r>
            <a:r>
              <a:rPr lang="de-CH" dirty="0" err="1">
                <a:cs typeface="Segoe UI"/>
              </a:rPr>
              <a:t>üK</a:t>
            </a:r>
            <a:r>
              <a:rPr lang="de-CH" dirty="0">
                <a:cs typeface="Segoe UI"/>
              </a:rPr>
              <a:t> sind auf die Kompetenzbereiche abgestimmt und im Schullehrplan ersichtlich.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a:cs typeface="Calibri"/>
            </a:endParaRP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4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Weitere Beispiele</a:t>
            </a:r>
            <a:r>
              <a:rPr lang="de-CH" baseline="0" dirty="0"/>
              <a:t> zu den Leistungszielen.</a:t>
            </a:r>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418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Die Leistungsziele beinhaltet viele fachkundliche Inhalte, aber auch solche mit allgemeinerem Inhalt, </a:t>
            </a:r>
            <a:r>
              <a:rPr lang="de-CH" dirty="0" err="1"/>
              <a:t>z.b.</a:t>
            </a:r>
            <a:r>
              <a:rPr lang="de-CH" dirty="0"/>
              <a:t> Themen wie Gesetz, Galenik, Komplementärmedizin.</a:t>
            </a:r>
          </a:p>
          <a:p>
            <a:endParaRPr lang="de-CH" dirty="0"/>
          </a:p>
          <a:p>
            <a:endParaRPr lang="de-CH" dirty="0"/>
          </a:p>
          <a:p>
            <a:r>
              <a:rPr lang="de-CH" dirty="0"/>
              <a:t>Stopp:</a:t>
            </a:r>
          </a:p>
          <a:p>
            <a:r>
              <a:rPr lang="de-CH" dirty="0"/>
              <a:t>Lehrer sollen </a:t>
            </a:r>
            <a:r>
              <a:rPr lang="de-CH" dirty="0" err="1"/>
              <a:t>Bildunsplan</a:t>
            </a:r>
            <a:r>
              <a:rPr lang="de-CH" dirty="0"/>
              <a:t> selber durchlesen für 30 Minuten.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06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52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39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689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73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80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0E66D891-C102-41D6-B4A1-6C5FBAE08C14}" type="slidenum">
              <a:rPr lang="de-CH" smtClean="0"/>
              <a:t>3</a:t>
            </a:fld>
            <a:endParaRPr lang="de-CH"/>
          </a:p>
        </p:txBody>
      </p:sp>
    </p:spTree>
    <p:extLst>
      <p:ext uri="{BB962C8B-B14F-4D97-AF65-F5344CB8AC3E}">
        <p14:creationId xmlns:p14="http://schemas.microsoft.com/office/powerpoint/2010/main" val="934906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859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30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vorliegende Bildungsplan ist die berufspädagogische Grundlage der beruflichen Grundbildung für die Fachfrau Apotheke / für den Fachmann Apotheke. </a:t>
            </a:r>
            <a:r>
              <a:rPr lang="de-DE" b="1" dirty="0">
                <a:highlight>
                  <a:srgbClr val="FFFF00"/>
                </a:highlight>
              </a:rPr>
              <a:t>Ziel der beruflichen Grundbildung ist die kompetente Bewältigung von berufstypischen Handlungssituationen</a:t>
            </a:r>
            <a:r>
              <a:rPr lang="de-DE" b="1" dirty="0"/>
              <a:t>. Damit dies gelingt, bauen die Lernenden im Laufe der Ausbildung die in diesem Bildungsplan beschriebenen Handlungskompetenzen auf</a:t>
            </a:r>
            <a:r>
              <a:rPr lang="de-DE" dirty="0"/>
              <a:t>. Diese sind als Mindeststandards für die Ausbildung zu verstehen und definieren, was in den Qualifikationsverfahren maximal geprüft werden darf.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11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Der neue Bildungsplan ist Handlungskompetenzorientiert aufgebaut ist und die Leistungsziele immer einen Bezug zu Arbeitssituationen im Berufsalltag haben.</a:t>
            </a:r>
          </a:p>
          <a:p>
            <a:r>
              <a:rPr lang="de-CH" b="1" dirty="0"/>
              <a:t>Aufbau des Bildungsplan: </a:t>
            </a:r>
          </a:p>
          <a:p>
            <a:r>
              <a:rPr lang="de-CH" dirty="0"/>
              <a:t>Hier ein Beispiel aus dem Handlungskompetenzbereich a (grün), Handlungskompetenzen a1 (gelb) Arbeitssituation (grau) und die Leistungsziele (weiss)</a:t>
            </a:r>
          </a:p>
          <a:p>
            <a:r>
              <a:rPr lang="de-CH" dirty="0"/>
              <a:t>Die Leistungsziele sind den drei Lernorten Betrieb, Berufsfachschule und </a:t>
            </a:r>
            <a:r>
              <a:rPr lang="de-CH" dirty="0" err="1"/>
              <a:t>üK</a:t>
            </a:r>
            <a:r>
              <a:rPr lang="de-CH" dirty="0"/>
              <a:t> zugeteilt. Somit ist klar, welcher Lernort während der dreijährigen Ausbildung für welche Inhalte verantwortlich ist.</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21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a:t>Der neu Bildungsplan ist nun in fünf Handlungskompetenzbereiche gegliedert (grün). Diesen Bereichen sind wiederum 19 Handlungskompetenzen zugeordnet (gelb)</a:t>
            </a:r>
          </a:p>
          <a:p>
            <a:pPr>
              <a:lnSpc>
                <a:spcPct val="107000"/>
              </a:lnSpc>
              <a:spcAft>
                <a:spcPts val="800"/>
              </a:spcAft>
            </a:pPr>
            <a:r>
              <a:rPr lang="de-CH" sz="1600" b="1" dirty="0">
                <a:effectLst/>
                <a:latin typeface="Calibri" panose="020F0502020204030204" pitchFamily="34" charset="0"/>
                <a:ea typeface="Calibri" panose="020F0502020204030204" pitchFamily="34" charset="0"/>
                <a:cs typeface="Times New Roman" panose="02020603050405020304" pitchFamily="18" charset="0"/>
              </a:rPr>
              <a:t>HKB a</a:t>
            </a:r>
            <a:r>
              <a:rPr lang="de-CH" sz="1600" dirty="0">
                <a:effectLst/>
                <a:latin typeface="Calibri" panose="020F0502020204030204" pitchFamily="34" charset="0"/>
                <a:ea typeface="Calibri" panose="020F0502020204030204" pitchFamily="34" charset="0"/>
                <a:cs typeface="Times New Roman" panose="02020603050405020304" pitchFamily="18" charset="0"/>
              </a:rPr>
              <a:t> beinhaltet das Beraten und Bedienen der Kundinnen und Kunden im rezeptfreien Bereich. Die genaueren Inhalte sind im Beschrieb der Handlungskompetenzen ersichtlich.</a:t>
            </a:r>
          </a:p>
          <a:p>
            <a:pPr>
              <a:lnSpc>
                <a:spcPct val="107000"/>
              </a:lnSpc>
              <a:spcAft>
                <a:spcPts val="800"/>
              </a:spcAft>
            </a:pPr>
            <a:r>
              <a:rPr lang="de-CH" sz="1600" dirty="0">
                <a:effectLst/>
                <a:latin typeface="Calibri" panose="020F0502020204030204" pitchFamily="34" charset="0"/>
                <a:ea typeface="Calibri" panose="020F0502020204030204" pitchFamily="34" charset="0"/>
                <a:cs typeface="Times New Roman" panose="02020603050405020304" pitchFamily="18" charset="0"/>
              </a:rPr>
              <a:t>Im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HKB a</a:t>
            </a:r>
            <a:r>
              <a:rPr lang="de-CH" sz="1600" dirty="0">
                <a:effectLst/>
                <a:latin typeface="Calibri" panose="020F0502020204030204" pitchFamily="34" charset="0"/>
                <a:ea typeface="Calibri" panose="020F0502020204030204" pitchFamily="34" charset="0"/>
                <a:cs typeface="Times New Roman" panose="02020603050405020304" pitchFamily="18" charset="0"/>
              </a:rPr>
              <a:t> sind auch die Fremdsprachen mit 20 Lektionen pro Semester vertreten. Zu den Fremdsprachen komme ich später.</a:t>
            </a:r>
          </a:p>
          <a:p>
            <a:pPr>
              <a:lnSpc>
                <a:spcPct val="107000"/>
              </a:lnSpc>
              <a:spcAft>
                <a:spcPts val="800"/>
              </a:spcAft>
            </a:pPr>
            <a:r>
              <a:rPr lang="de-CH" sz="1600" b="1" dirty="0">
                <a:effectLst/>
                <a:latin typeface="Calibri" panose="020F0502020204030204" pitchFamily="34" charset="0"/>
                <a:ea typeface="Calibri" panose="020F0502020204030204" pitchFamily="34" charset="0"/>
                <a:cs typeface="Times New Roman" panose="02020603050405020304" pitchFamily="18" charset="0"/>
              </a:rPr>
              <a:t>HKB b</a:t>
            </a:r>
            <a:r>
              <a:rPr lang="de-CH" sz="1600" dirty="0">
                <a:effectLst/>
                <a:latin typeface="Calibri" panose="020F0502020204030204" pitchFamily="34" charset="0"/>
                <a:ea typeface="Calibri" panose="020F0502020204030204" pitchFamily="34" charset="0"/>
                <a:cs typeface="Times New Roman" panose="02020603050405020304" pitchFamily="18" charset="0"/>
              </a:rPr>
              <a:t> beinhaltet den rezeptpflichtigen Verkauf sowie die Abgabe von Gesundheitsartikeln. </a:t>
            </a:r>
          </a:p>
          <a:p>
            <a:pPr>
              <a:lnSpc>
                <a:spcPct val="107000"/>
              </a:lnSpc>
              <a:spcAft>
                <a:spcPts val="800"/>
              </a:spcAft>
            </a:pPr>
            <a:r>
              <a:rPr lang="de-CH" sz="1600" b="1" dirty="0">
                <a:effectLst/>
                <a:latin typeface="Calibri" panose="020F0502020204030204" pitchFamily="34" charset="0"/>
                <a:ea typeface="Calibri" panose="020F0502020204030204" pitchFamily="34" charset="0"/>
                <a:cs typeface="Times New Roman" panose="02020603050405020304" pitchFamily="18" charset="0"/>
              </a:rPr>
              <a:t>HKB c</a:t>
            </a:r>
            <a:r>
              <a:rPr lang="de-CH" sz="1600" dirty="0">
                <a:effectLst/>
                <a:latin typeface="Calibri" panose="020F0502020204030204" pitchFamily="34" charset="0"/>
                <a:ea typeface="Calibri" panose="020F0502020204030204" pitchFamily="34" charset="0"/>
                <a:cs typeface="Times New Roman" panose="02020603050405020304" pitchFamily="18" charset="0"/>
              </a:rPr>
              <a:t> ist neu. Er beinhaltet das Ausführen medizinischer Abklärungen und Handlungen. Im 1. Semester wird die Wundversorgung thematisiert (c3), im 2-4. Semester werden Algorithmen zum</a:t>
            </a:r>
            <a:r>
              <a:rPr lang="de-CH" b="1" dirty="0">
                <a:solidFill>
                  <a:srgbClr val="FFFF00"/>
                </a:solidFill>
              </a:rPr>
              <a:t> Evaluieren </a:t>
            </a:r>
            <a:r>
              <a:rPr lang="de-CH" sz="1600" kern="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von </a:t>
            </a:r>
            <a:r>
              <a:rPr lang="de-CH" sz="1600" dirty="0">
                <a:effectLst/>
                <a:latin typeface="Calibri" panose="020F0502020204030204" pitchFamily="34" charset="0"/>
                <a:ea typeface="Calibri" panose="020F0502020204030204" pitchFamily="34" charset="0"/>
                <a:cs typeface="Times New Roman" panose="02020603050405020304" pitchFamily="18" charset="0"/>
              </a:rPr>
              <a:t>Alarmzeichen und weiteres Vorgehen besprochen (c1). Im 3 und 4. Semester kommt das Erheben von diagnostischen Parametern wie Blutdruck,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Blutzucker, Cholesterinspiegel </a:t>
            </a:r>
            <a:r>
              <a:rPr lang="de-CH" sz="1600" dirty="0">
                <a:effectLst/>
                <a:latin typeface="Calibri" panose="020F0502020204030204" pitchFamily="34" charset="0"/>
                <a:ea typeface="Calibri" panose="020F0502020204030204" pitchFamily="34" charset="0"/>
                <a:cs typeface="Times New Roman" panose="02020603050405020304" pitchFamily="18" charset="0"/>
              </a:rPr>
              <a:t>dazu (c2) (Hygienevorschriften bei der Blutentnahme, Methodik der Blutprobenanalyse, Folgen von Abweichungen zu den Normwerten). Im 5. Semester werden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gesetzliche Vorschriften zum Ausführen von medizinischen </a:t>
            </a:r>
            <a:r>
              <a:rPr lang="de-CH" sz="1600" dirty="0">
                <a:effectLst/>
                <a:latin typeface="Calibri" panose="020F0502020204030204" pitchFamily="34" charset="0"/>
                <a:ea typeface="Calibri" panose="020F0502020204030204" pitchFamily="34" charset="0"/>
                <a:cs typeface="Times New Roman" panose="02020603050405020304" pitchFamily="18" charset="0"/>
              </a:rPr>
              <a:t>Handlungen thematisiert</a:t>
            </a:r>
            <a:r>
              <a:rPr lang="de-CH"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Geplant war  auch das Ausführen von Injektionen (c3.5,c3.6). </a:t>
            </a:r>
            <a:r>
              <a:rPr lang="de-CH" sz="1600" dirty="0">
                <a:effectLst/>
                <a:latin typeface="Calibri" panose="020F0502020204030204" pitchFamily="34" charset="0"/>
                <a:ea typeface="Calibri" panose="020F0502020204030204" pitchFamily="34" charset="0"/>
                <a:cs typeface="Times New Roman" panose="02020603050405020304" pitchFamily="18" charset="0"/>
              </a:rPr>
              <a:t>c4 beinhaltet das Betreuen von chronisch kranken Patienten. Dies ermöglicht eine Vernetzung verschiedener besprochener Erkrankungen. </a:t>
            </a:r>
          </a:p>
          <a:p>
            <a:pPr>
              <a:lnSpc>
                <a:spcPct val="107000"/>
              </a:lnSpc>
              <a:spcAft>
                <a:spcPts val="800"/>
              </a:spcAft>
            </a:pPr>
            <a:r>
              <a:rPr lang="de-CH" sz="1600" b="1" dirty="0">
                <a:effectLst/>
                <a:latin typeface="Calibri" panose="020F0502020204030204" pitchFamily="34" charset="0"/>
                <a:ea typeface="Calibri" panose="020F0502020204030204" pitchFamily="34" charset="0"/>
                <a:cs typeface="Times New Roman" panose="02020603050405020304" pitchFamily="18" charset="0"/>
              </a:rPr>
              <a:t>HKB d</a:t>
            </a:r>
            <a:r>
              <a:rPr lang="de-CH" sz="1600" dirty="0">
                <a:effectLst/>
                <a:latin typeface="Calibri" panose="020F0502020204030204" pitchFamily="34" charset="0"/>
                <a:ea typeface="Calibri" panose="020F0502020204030204" pitchFamily="34" charset="0"/>
                <a:cs typeface="Times New Roman" panose="02020603050405020304" pitchFamily="18" charset="0"/>
              </a:rPr>
              <a:t> beinhaltet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Warenbewirtschaftung</a:t>
            </a:r>
            <a:r>
              <a:rPr lang="de-CH" sz="1600" dirty="0">
                <a:effectLst/>
                <a:latin typeface="Calibri" panose="020F0502020204030204" pitchFamily="34" charset="0"/>
                <a:ea typeface="Calibri" panose="020F0502020204030204" pitchFamily="34" charset="0"/>
                <a:cs typeface="Times New Roman" panose="02020603050405020304" pitchFamily="18" charset="0"/>
              </a:rPr>
              <a:t> mit einem sehr engen Bezug zu den Abläufen in der Apotheke. In diesem Bereich wird </a:t>
            </a:r>
            <a:r>
              <a:rPr lang="de-CH" sz="1600" dirty="0" err="1">
                <a:effectLst/>
                <a:latin typeface="Calibri" panose="020F0502020204030204" pitchFamily="34" charset="0"/>
                <a:ea typeface="Calibri" panose="020F0502020204030204" pitchFamily="34" charset="0"/>
                <a:cs typeface="Times New Roman" panose="02020603050405020304" pitchFamily="18" charset="0"/>
              </a:rPr>
              <a:t>z.B</a:t>
            </a:r>
            <a:r>
              <a:rPr lang="de-CH" sz="1600" dirty="0">
                <a:effectLst/>
                <a:latin typeface="Calibri" panose="020F0502020204030204" pitchFamily="34" charset="0"/>
                <a:ea typeface="Calibri" panose="020F0502020204030204" pitchFamily="34" charset="0"/>
                <a:cs typeface="Times New Roman" panose="02020603050405020304" pitchFamily="18" charset="0"/>
              </a:rPr>
              <a:t> im d2.5 Vorschriften über die Lagerung von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BM thematisiert </a:t>
            </a:r>
            <a:r>
              <a:rPr lang="de-CH" sz="1600" dirty="0">
                <a:effectLst/>
                <a:latin typeface="Calibri" panose="020F0502020204030204" pitchFamily="34" charset="0"/>
                <a:ea typeface="Calibri" panose="020F0502020204030204" pitchFamily="34" charset="0"/>
                <a:cs typeface="Times New Roman" panose="02020603050405020304" pitchFamily="18" charset="0"/>
              </a:rPr>
              <a:t>oder die ganze Handlungskompetenz d4 beinhaltet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das Chemikaliengesetz </a:t>
            </a:r>
            <a:r>
              <a:rPr lang="de-CH" sz="1600" dirty="0">
                <a:effectLst/>
                <a:latin typeface="Calibri" panose="020F0502020204030204" pitchFamily="34" charset="0"/>
                <a:ea typeface="Calibri" panose="020F0502020204030204" pitchFamily="34" charset="0"/>
                <a:cs typeface="Times New Roman" panose="02020603050405020304" pitchFamily="18" charset="0"/>
              </a:rPr>
              <a:t>mit Umgang, Schutzmassnahmen, Kennzeichnungssystem. </a:t>
            </a:r>
            <a:r>
              <a:rPr lang="de-CH"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Im d4.4 sind die Grundlagen über die Herstellung von Mischungen inkl. Berechnungen</a:t>
            </a:r>
            <a:r>
              <a:rPr lang="de-CH"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CH" sz="1600" b="1" dirty="0">
                <a:effectLst/>
                <a:latin typeface="Calibri" panose="020F0502020204030204" pitchFamily="34" charset="0"/>
                <a:ea typeface="Calibri" panose="020F0502020204030204" pitchFamily="34" charset="0"/>
                <a:cs typeface="Times New Roman" panose="02020603050405020304" pitchFamily="18" charset="0"/>
              </a:rPr>
              <a:t>HKB e</a:t>
            </a:r>
            <a:r>
              <a:rPr lang="de-CH" sz="1600" dirty="0">
                <a:effectLst/>
                <a:latin typeface="Calibri" panose="020F0502020204030204" pitchFamily="34" charset="0"/>
                <a:ea typeface="Calibri" panose="020F0502020204030204" pitchFamily="34" charset="0"/>
                <a:cs typeface="Times New Roman" panose="02020603050405020304" pitchFamily="18" charset="0"/>
              </a:rPr>
              <a:t>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beinhaltet Administration und Marketing </a:t>
            </a:r>
            <a:r>
              <a:rPr lang="de-CH" sz="1600" dirty="0">
                <a:effectLst/>
                <a:latin typeface="Calibri" panose="020F0502020204030204" pitchFamily="34" charset="0"/>
                <a:ea typeface="Calibri" panose="020F0502020204030204" pitchFamily="34" charset="0"/>
                <a:cs typeface="Times New Roman" panose="02020603050405020304" pitchFamily="18" charset="0"/>
              </a:rPr>
              <a:t>wiederum mit einem sehr engen Bezug zu den Anforderungen in einer Apotheke. Zum Beispiel wird das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elektronische Patientendossier </a:t>
            </a:r>
            <a:r>
              <a:rPr lang="de-CH" sz="1600" dirty="0">
                <a:effectLst/>
                <a:latin typeface="Calibri" panose="020F0502020204030204" pitchFamily="34" charset="0"/>
                <a:ea typeface="Calibri" panose="020F0502020204030204" pitchFamily="34" charset="0"/>
                <a:cs typeface="Times New Roman" panose="02020603050405020304" pitchFamily="18" charset="0"/>
              </a:rPr>
              <a:t>(e1.1), Datenschutz und Geheimhaltung (e1.4),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Krankenversicherungsgesetz</a:t>
            </a:r>
            <a:r>
              <a:rPr lang="de-CH" sz="1600" dirty="0">
                <a:effectLst/>
                <a:latin typeface="Calibri" panose="020F0502020204030204" pitchFamily="34" charset="0"/>
                <a:ea typeface="Calibri" panose="020F0502020204030204" pitchFamily="34" charset="0"/>
                <a:cs typeface="Times New Roman" panose="02020603050405020304" pitchFamily="18" charset="0"/>
              </a:rPr>
              <a:t> mit Tarifen und Abrechnungsmodalitäten (e2.2), Q-Systeme in der Apotheke (e4.2) aber auch </a:t>
            </a:r>
            <a:r>
              <a:rPr lang="de-CH" sz="1600" b="1" dirty="0">
                <a:effectLst/>
                <a:latin typeface="Calibri" panose="020F0502020204030204" pitchFamily="34" charset="0"/>
                <a:ea typeface="Calibri" panose="020F0502020204030204" pitchFamily="34" charset="0"/>
                <a:cs typeface="Times New Roman" panose="02020603050405020304" pitchFamily="18" charset="0"/>
              </a:rPr>
              <a:t>Marketinggrundlagen</a:t>
            </a:r>
            <a:r>
              <a:rPr lang="de-CH" sz="1600" dirty="0">
                <a:effectLst/>
                <a:latin typeface="Calibri" panose="020F0502020204030204" pitchFamily="34" charset="0"/>
                <a:ea typeface="Calibri" panose="020F0502020204030204" pitchFamily="34" charset="0"/>
                <a:cs typeface="Times New Roman" panose="02020603050405020304" pitchFamily="18" charset="0"/>
              </a:rPr>
              <a:t> (e.3.1), Rechnungen (e2.3) werden thematisiert.</a:t>
            </a:r>
          </a:p>
          <a:p>
            <a:br>
              <a:rPr lang="de-CH" sz="1600" dirty="0">
                <a:cs typeface="+mn-lt"/>
              </a:rPr>
            </a:br>
            <a:r>
              <a:rPr lang="de-CH" sz="1600" b="1" dirty="0"/>
              <a:t>Die </a:t>
            </a:r>
            <a:r>
              <a:rPr lang="de-CH" sz="1600" b="1" dirty="0" err="1"/>
              <a:t>Herstellungen</a:t>
            </a:r>
            <a:r>
              <a:rPr lang="de-CH" sz="1600" b="1" dirty="0"/>
              <a:t> im Labor wurden auf ein Minimum reduziert und sind neu mit einem Leistungsziel im Betrieb und der Berufsfachschule im Bereich d4 im Thema Chemikalien integriert und wird nicht mehr praktisch geprüft. Es steht natürlich weiterhin jedem Lehrbetrieb frei, ihre Lernenden in diesem Bereich zusätzlich zu schulen.</a:t>
            </a:r>
            <a:endParaRPr lang="de-CH" sz="1600" b="1" dirty="0">
              <a:cs typeface="Segoe UI"/>
            </a:endParaRPr>
          </a:p>
          <a:p>
            <a:pPr>
              <a:lnSpc>
                <a:spcPct val="107000"/>
              </a:lnSpc>
              <a:spcAft>
                <a:spcPts val="800"/>
              </a:spcAft>
            </a:pPr>
            <a:endParaRPr lang="de-CH"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CH"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57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a:t>
            </a:r>
            <a:r>
              <a:rPr lang="de-CH" dirty="0" err="1"/>
              <a:t>Lektionentabelle</a:t>
            </a:r>
            <a:r>
              <a:rPr lang="de-CH" dirty="0"/>
              <a:t> der </a:t>
            </a:r>
            <a:r>
              <a:rPr lang="de-CH" dirty="0" err="1"/>
              <a:t>BiVo</a:t>
            </a:r>
            <a:r>
              <a:rPr lang="de-CH" dirty="0"/>
              <a:t> umfasst 1440 Lektionen über die drei Lehrjahre. Im 1. Lehrjahr sind es total 720 Lektionen und im 2. und 3. Lehrjahr sind es je 360 Lektionen. Das heisst, im 1. Lehrjahr werden die Lernenden 2 Schultage habe und im 2. und 3. LJ je einen Schultag. </a:t>
            </a:r>
            <a:endParaRPr lang="de-CH" dirty="0">
              <a:cs typeface="Segoe UI"/>
            </a:endParaRPr>
          </a:p>
          <a:p>
            <a:r>
              <a:rPr lang="de-CH" dirty="0"/>
              <a:t>Berufskenntnisse: </a:t>
            </a:r>
          </a:p>
          <a:p>
            <a:r>
              <a:rPr lang="de-CH" dirty="0"/>
              <a:t>Das Total der Lektionen für die Berufskenntnisse ist im 1. Lehrjahr bei 520 und im 2. und 3. Lehrjahr bei je 200 Lektionen.</a:t>
            </a:r>
            <a:endParaRPr lang="de-CH" dirty="0">
              <a:cs typeface="Segoe UI"/>
            </a:endParaRPr>
          </a:p>
          <a:p>
            <a:r>
              <a:rPr lang="de-CH" b="1" dirty="0"/>
              <a:t>Die Berufskenntnisse werden in vier Handlungskompetenzbereiche und nicht in Fächer eingeteilt</a:t>
            </a:r>
            <a:r>
              <a:rPr lang="de-CH" dirty="0"/>
              <a:t>. Es gibt also keine Noten mehr für GKT, Galenik oder Gesetze etc. es werden Noten pro </a:t>
            </a:r>
            <a:r>
              <a:rPr lang="de-CH" dirty="0" err="1"/>
              <a:t>Handlungskompetenzenbereich</a:t>
            </a:r>
            <a:r>
              <a:rPr lang="de-CH" dirty="0"/>
              <a:t> generiert. Es gibt eine Note für den Bereich "Beraten und Bedienen", "Abgeben von Medikamenten", "Ausführen von medizinischer Abklärung" und "Bewirtschaften von Medikamenten bzw. Organisieren administrativer Aufgaben".</a:t>
            </a:r>
            <a:endParaRPr lang="de-CH" dirty="0">
              <a:cs typeface="Segoe UI"/>
            </a:endParaRPr>
          </a:p>
          <a:p>
            <a:r>
              <a:rPr lang="de-CH" dirty="0">
                <a:cs typeface="Segoe UI"/>
              </a:rPr>
              <a:t>Der Bereich "Beraten und Bedienen" hat insgesamt 300 Lektionen (inkl. Fremdsprache), der Bereich " Abgeben von Medikamenten" insgesamt 380 Lektionen. Die anderen zwei Bereiche haben je 120 Lektionen. </a:t>
            </a:r>
            <a:r>
              <a:rPr lang="de-CH" b="1" dirty="0">
                <a:cs typeface="Segoe UI"/>
              </a:rPr>
              <a:t>Der Bereich d und e wird gemeinsam bewertet.</a:t>
            </a:r>
            <a:endParaRPr lang="de-CH" b="1" dirty="0"/>
          </a:p>
          <a:p>
            <a:r>
              <a:rPr lang="de-CH" b="1" dirty="0"/>
              <a:t>Fremdsprache</a:t>
            </a:r>
            <a:r>
              <a:rPr lang="de-CH" dirty="0"/>
              <a:t> wird im HKB A unterrichtet und zählt dann zu der Note in diesem Bereich.</a:t>
            </a:r>
            <a:endParaRPr lang="de-CH" dirty="0">
              <a:cs typeface="Segoe UI"/>
            </a:endParaRPr>
          </a:p>
          <a:p>
            <a:r>
              <a:rPr lang="de-CH" dirty="0"/>
              <a:t>Allgemeinbildung: </a:t>
            </a:r>
            <a:endParaRPr lang="de-CH" dirty="0">
              <a:cs typeface="Segoe UI"/>
            </a:endParaRPr>
          </a:p>
          <a:p>
            <a:r>
              <a:rPr lang="de-CH" dirty="0"/>
              <a:t>Die Allgemeinbildung hat pro Jahr 120 Lektionen. Die Allgemeinbildung (abgekürzt ABU) richtet sich nach den Vorgaben des Rahmenlehrplans. </a:t>
            </a:r>
            <a:endParaRPr lang="de-CH" dirty="0">
              <a:cs typeface="Segoe UI"/>
            </a:endParaRPr>
          </a:p>
          <a:p>
            <a:r>
              <a:rPr lang="de-CH" dirty="0"/>
              <a:t>Sport </a:t>
            </a:r>
            <a:endParaRPr lang="de-CH" dirty="0">
              <a:cs typeface="Segoe UI"/>
            </a:endParaRPr>
          </a:p>
          <a:p>
            <a:r>
              <a:rPr lang="de-CH" dirty="0"/>
              <a:t>Der Sport beinhaltet im 1. Jahr 80 Lektionen und im 2. und 3. Jahr je 40 Lektionen.   </a:t>
            </a:r>
            <a:endParaRPr lang="de-CH" dirty="0">
              <a:cs typeface="Segoe UI"/>
            </a:endParaRPr>
          </a:p>
          <a:p>
            <a:r>
              <a:rPr lang="de-CH" dirty="0"/>
              <a:t>Die totale Anzahl der Lektionen verändert sich mit der Reform nicht. </a:t>
            </a:r>
            <a:endParaRPr lang="de-CH" dirty="0">
              <a:cs typeface="Segoe UI"/>
            </a:endParaRP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32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Auf dieser Folie sehen wir die detaillierte Aufteilung der 920 Lektionen Berufskenntnisse auf die Handlungskompetenzen und die Semester. Die Aufteilung basiert auf der </a:t>
            </a:r>
            <a:r>
              <a:rPr lang="de-CH" dirty="0" err="1"/>
              <a:t>Lektionentablle</a:t>
            </a:r>
            <a:r>
              <a:rPr lang="de-CH" dirty="0"/>
              <a:t> der </a:t>
            </a:r>
            <a:r>
              <a:rPr lang="de-CH" dirty="0" err="1"/>
              <a:t>BiVo</a:t>
            </a:r>
            <a:r>
              <a:rPr lang="de-CH" dirty="0"/>
              <a:t> und ist abgestimmt auf die Lernortkooperations-Tabelle</a:t>
            </a:r>
          </a:p>
          <a:p>
            <a:endParaRPr lang="de-CH" dirty="0"/>
          </a:p>
          <a:p>
            <a:endParaRPr lang="de-CH" dirty="0"/>
          </a:p>
          <a:p>
            <a:pPr>
              <a:lnSpc>
                <a:spcPct val="107000"/>
              </a:lnSpc>
              <a:spcAft>
                <a:spcPts val="800"/>
              </a:spcAft>
            </a:pPr>
            <a:r>
              <a:rPr lang="de-CH" sz="1800" dirty="0">
                <a:effectLst/>
                <a:latin typeface="Calibri" panose="020F0502020204030204" pitchFamily="34" charset="0"/>
                <a:ea typeface="Calibri" panose="020F0502020204030204" pitchFamily="34" charset="0"/>
                <a:cs typeface="Times New Roman" panose="02020603050405020304" pitchFamily="18" charset="0"/>
              </a:rPr>
              <a:t>Leistungsziele für die Fremdsprache sind im HKB a definiert. Es sind pro Jahr 40 Lektionen geplant.</a:t>
            </a:r>
          </a:p>
          <a:p>
            <a:pPr>
              <a:lnSpc>
                <a:spcPct val="107000"/>
              </a:lnSpc>
              <a:spcAft>
                <a:spcPts val="800"/>
              </a:spcAft>
            </a:pP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1800" dirty="0">
                <a:effectLst/>
                <a:latin typeface="Calibri" panose="020F0502020204030204" pitchFamily="34" charset="0"/>
                <a:ea typeface="Calibri" panose="020F0502020204030204" pitchFamily="34" charset="0"/>
                <a:cs typeface="Times New Roman" panose="02020603050405020304" pitchFamily="18" charset="0"/>
              </a:rPr>
              <a:t>Eventuell:</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allgemeine Sprachniveau A2 bleibt (mündlich und schriftlich) erhalten. Ein Niveau B1 wird in bestimmten Handlungssituationen mündlich erwartet, wo entsprechende Leistungsziele in der Fremdsprache formuliert sind. Das dazugehörende Fachvokabular wird ebenfalls erlernt.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Also Ziel ist es für bestimmte Situationen, welche im Lehrplan genau definiert werden, ein Niveau B1 zu erreichen.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Eine Autorengruppe evaluiert, welche Situationen als relevant erachtet werden d.h. im Fremdsprachenunterricht erlernt werden sollen. Die weitere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Didaktisierung</a:t>
            </a:r>
            <a:r>
              <a:rPr lang="de-DE" sz="1800" dirty="0">
                <a:effectLst/>
                <a:latin typeface="Calibri" panose="020F0502020204030204" pitchFamily="34" charset="0"/>
                <a:ea typeface="Calibri" panose="020F0502020204030204" pitchFamily="34" charset="0"/>
                <a:cs typeface="Times New Roman" panose="02020603050405020304" pitchFamily="18" charset="0"/>
              </a:rPr>
              <a:t> ist noch offen.</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4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7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Nun zeige ich alle Leistungsziele</a:t>
            </a:r>
            <a:r>
              <a:rPr lang="de-CH" sz="1200" kern="1200" baseline="0" dirty="0">
                <a:solidFill>
                  <a:schemeClr val="tx1"/>
                </a:solidFill>
                <a:effectLst/>
                <a:latin typeface="+mn-lt"/>
                <a:ea typeface="+mn-ea"/>
                <a:cs typeface="+mn-cs"/>
              </a:rPr>
              <a:t> für die </a:t>
            </a:r>
            <a:r>
              <a:rPr lang="de-CH" sz="1200" kern="1200" baseline="0" dirty="0" err="1">
                <a:solidFill>
                  <a:schemeClr val="tx1"/>
                </a:solidFill>
                <a:effectLst/>
                <a:latin typeface="+mn-lt"/>
                <a:ea typeface="+mn-ea"/>
                <a:cs typeface="+mn-cs"/>
              </a:rPr>
              <a:t>Fremdpsprachen</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Es sind pro </a:t>
            </a:r>
            <a:r>
              <a:rPr lang="de-CH" sz="1200" b="1" kern="1200" dirty="0">
                <a:solidFill>
                  <a:schemeClr val="tx1"/>
                </a:solidFill>
                <a:effectLst/>
                <a:latin typeface="+mn-lt"/>
                <a:ea typeface="+mn-ea"/>
                <a:cs typeface="+mn-cs"/>
              </a:rPr>
              <a:t>Jahr 40 Lektionen </a:t>
            </a:r>
            <a:r>
              <a:rPr lang="de-CH" sz="1200" kern="1200" dirty="0">
                <a:solidFill>
                  <a:schemeClr val="tx1"/>
                </a:solidFill>
                <a:effectLst/>
                <a:latin typeface="+mn-lt"/>
                <a:ea typeface="+mn-ea"/>
                <a:cs typeface="+mn-cs"/>
              </a:rPr>
              <a:t>geplant.</a:t>
            </a:r>
          </a:p>
          <a:p>
            <a:r>
              <a:rPr lang="de-DE" sz="1200" kern="1200" dirty="0">
                <a:solidFill>
                  <a:schemeClr val="tx1"/>
                </a:solidFill>
                <a:effectLst/>
                <a:latin typeface="+mn-lt"/>
                <a:ea typeface="+mn-ea"/>
                <a:cs typeface="+mn-cs"/>
              </a:rPr>
              <a:t>Das allgemeine </a:t>
            </a:r>
            <a:r>
              <a:rPr lang="de-DE" sz="1200" b="1" kern="1200" dirty="0">
                <a:solidFill>
                  <a:schemeClr val="tx1"/>
                </a:solidFill>
                <a:effectLst/>
                <a:latin typeface="+mn-lt"/>
                <a:ea typeface="+mn-ea"/>
                <a:cs typeface="+mn-cs"/>
              </a:rPr>
              <a:t>Sprachniveau A2 bleibt (mündlich und schriftlich) erhalten. Ein Niveau B1 wird in bestimmten Handlungssituationen mündlich erwartet</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wo entsprechende Leistungsziele in der Fremdsprache formuliert sind</a:t>
            </a:r>
            <a:r>
              <a:rPr lang="de-DE" sz="1200" kern="1200" dirty="0">
                <a:solidFill>
                  <a:schemeClr val="tx1"/>
                </a:solidFill>
                <a:effectLst/>
                <a:latin typeface="+mn-lt"/>
                <a:ea typeface="+mn-ea"/>
                <a:cs typeface="+mn-cs"/>
              </a:rPr>
              <a:t>. Das dazugehörende Fachvokabular wird ebenfalls erlernt.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Also Ziel ist es für bestimmte Situationen, welche im Lehrplan genau definiert werden, ein Niveau B1 zu erreichen.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Eine Autorengruppe evaluiert, welche Situationen als relevant erachtet werden d.h. im Fremdsprachenunterricht erlernt werden sollen. Die weitere </a:t>
            </a:r>
            <a:r>
              <a:rPr lang="de-DE" sz="1200" kern="1200" dirty="0" err="1">
                <a:solidFill>
                  <a:schemeClr val="tx1"/>
                </a:solidFill>
                <a:effectLst/>
                <a:latin typeface="+mn-lt"/>
                <a:ea typeface="+mn-ea"/>
                <a:cs typeface="+mn-cs"/>
              </a:rPr>
              <a:t>Didaktisierung</a:t>
            </a:r>
            <a:r>
              <a:rPr lang="de-DE" sz="1200" kern="1200" dirty="0">
                <a:solidFill>
                  <a:schemeClr val="tx1"/>
                </a:solidFill>
                <a:effectLst/>
                <a:latin typeface="+mn-lt"/>
                <a:ea typeface="+mn-ea"/>
                <a:cs typeface="+mn-cs"/>
              </a:rPr>
              <a:t> ist noch offen.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D891-C102-41D6-B4A1-6C5FBAE08C14}"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473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92275" y="1268413"/>
            <a:ext cx="6480175" cy="647700"/>
          </a:xfrm>
        </p:spPr>
        <p:txBody>
          <a:bodyPr/>
          <a:lstStyle>
            <a:lvl1pPr>
              <a:defRPr sz="3900">
                <a:solidFill>
                  <a:srgbClr val="777777"/>
                </a:solidFill>
              </a:defRPr>
            </a:lvl1pPr>
          </a:lstStyle>
          <a:p>
            <a:pPr lvl="0"/>
            <a:r>
              <a:rPr lang="de-DE" altLang="de-DE" noProof="0"/>
              <a:t>Titelmasterformat durch Klicken bearbeiten</a:t>
            </a:r>
            <a:endParaRPr lang="de-CH" altLang="de-DE" noProof="0"/>
          </a:p>
        </p:txBody>
      </p:sp>
      <p:sp>
        <p:nvSpPr>
          <p:cNvPr id="3075" name="Rectangle 3"/>
          <p:cNvSpPr>
            <a:spLocks noGrp="1" noChangeArrowheads="1"/>
          </p:cNvSpPr>
          <p:nvPr>
            <p:ph type="subTitle" idx="1"/>
          </p:nvPr>
        </p:nvSpPr>
        <p:spPr>
          <a:xfrm>
            <a:off x="1692275" y="1989138"/>
            <a:ext cx="7200900" cy="863600"/>
          </a:xfrm>
        </p:spPr>
        <p:txBody>
          <a:bodyPr/>
          <a:lstStyle>
            <a:lvl1pPr marL="0" indent="0">
              <a:buFontTx/>
              <a:buNone/>
              <a:defRPr sz="2900" b="1"/>
            </a:lvl1pPr>
          </a:lstStyle>
          <a:p>
            <a:pPr lvl="0"/>
            <a:r>
              <a:rPr lang="de-DE" altLang="de-DE" noProof="0"/>
              <a:t>Formatvorlage des Untertitelmasters durch Klicken bearbeiten</a:t>
            </a:r>
            <a:endParaRPr lang="de-CH" altLang="de-DE" noProof="0"/>
          </a:p>
        </p:txBody>
      </p:sp>
      <p:sp>
        <p:nvSpPr>
          <p:cNvPr id="3080" name="Line 8"/>
          <p:cNvSpPr>
            <a:spLocks noChangeShapeType="1"/>
          </p:cNvSpPr>
          <p:nvPr userDrawn="1"/>
        </p:nvSpPr>
        <p:spPr bwMode="auto">
          <a:xfrm>
            <a:off x="1692275" y="1196975"/>
            <a:ext cx="6551613" cy="0"/>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3084" name="Text Box 12"/>
          <p:cNvSpPr txBox="1">
            <a:spLocks noChangeArrowheads="1"/>
          </p:cNvSpPr>
          <p:nvPr userDrawn="1"/>
        </p:nvSpPr>
        <p:spPr bwMode="auto">
          <a:xfrm>
            <a:off x="1692275" y="3789363"/>
            <a:ext cx="6480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dirty="0"/>
          </a:p>
        </p:txBody>
      </p:sp>
      <p:sp>
        <p:nvSpPr>
          <p:cNvPr id="3086" name="Line 14"/>
          <p:cNvSpPr>
            <a:spLocks noChangeShapeType="1"/>
          </p:cNvSpPr>
          <p:nvPr userDrawn="1"/>
        </p:nvSpPr>
        <p:spPr bwMode="auto">
          <a:xfrm>
            <a:off x="1692275" y="1989138"/>
            <a:ext cx="6551613"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5919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1000" y="1196975"/>
            <a:ext cx="1966913" cy="51117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27088" y="1196975"/>
            <a:ext cx="5751512" cy="51117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17398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827088" y="1196975"/>
            <a:ext cx="7870825" cy="581025"/>
          </a:xfrm>
        </p:spPr>
        <p:txBody>
          <a:bodyPr/>
          <a:lstStyle/>
          <a:p>
            <a:r>
              <a:rPr lang="de-DE"/>
              <a:t>Titelmasterformat durch Klicken bearbeiten</a:t>
            </a:r>
            <a:endParaRPr lang="de-CH"/>
          </a:p>
        </p:txBody>
      </p:sp>
      <p:sp>
        <p:nvSpPr>
          <p:cNvPr id="3" name="Inhaltsplatzhalter 2"/>
          <p:cNvSpPr>
            <a:spLocks noGrp="1"/>
          </p:cNvSpPr>
          <p:nvPr>
            <p:ph sz="half" idx="1"/>
          </p:nvPr>
        </p:nvSpPr>
        <p:spPr>
          <a:xfrm>
            <a:off x="900113" y="1989138"/>
            <a:ext cx="3816350" cy="43195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868863" y="1989138"/>
            <a:ext cx="3817937" cy="43195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91754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88E74-5266-45BB-AE59-2E3AF2A27B45}"/>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de-CH"/>
          </a:p>
        </p:txBody>
      </p:sp>
      <p:sp>
        <p:nvSpPr>
          <p:cNvPr id="3" name="Untertitel 2">
            <a:extLst>
              <a:ext uri="{FF2B5EF4-FFF2-40B4-BE49-F238E27FC236}">
                <a16:creationId xmlns:a16="http://schemas.microsoft.com/office/drawing/2014/main" id="{B3CD8AC3-4E47-4E33-A362-72C0DA05534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979F41E0-D174-40EA-A802-CD9007DFBB41}"/>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5" name="Fußzeilenplatzhalter 4">
            <a:extLst>
              <a:ext uri="{FF2B5EF4-FFF2-40B4-BE49-F238E27FC236}">
                <a16:creationId xmlns:a16="http://schemas.microsoft.com/office/drawing/2014/main" id="{E6610341-5EED-46CD-B507-2D1DDA2D199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2E90DA8-0705-497A-9FBB-FDE86A2C1AD4}"/>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368150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33B3B-A8BF-4372-81BD-85357DEDCDA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1EE4D01A-BAC1-4388-A029-BE7028BB230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F1805FC-EEAF-4EC5-A5E1-F565DFECE0FA}"/>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5" name="Fußzeilenplatzhalter 4">
            <a:extLst>
              <a:ext uri="{FF2B5EF4-FFF2-40B4-BE49-F238E27FC236}">
                <a16:creationId xmlns:a16="http://schemas.microsoft.com/office/drawing/2014/main" id="{29995E51-CC19-4AC4-98FD-31DC31FE38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A25AD1B-950D-400B-A682-76A178E10A55}"/>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303449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6ECD9-AF2A-4ECE-8EFE-969B705C7CB6}"/>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endParaRPr lang="de-CH"/>
          </a:p>
        </p:txBody>
      </p:sp>
      <p:sp>
        <p:nvSpPr>
          <p:cNvPr id="3" name="Textplatzhalter 2">
            <a:extLst>
              <a:ext uri="{FF2B5EF4-FFF2-40B4-BE49-F238E27FC236}">
                <a16:creationId xmlns:a16="http://schemas.microsoft.com/office/drawing/2014/main" id="{2920208F-B624-4488-9060-3AE82FB8527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97A471-C8D3-44A5-96DF-461842CE92CE}"/>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5" name="Fußzeilenplatzhalter 4">
            <a:extLst>
              <a:ext uri="{FF2B5EF4-FFF2-40B4-BE49-F238E27FC236}">
                <a16:creationId xmlns:a16="http://schemas.microsoft.com/office/drawing/2014/main" id="{F55ED555-DED9-48AA-9138-25CE70AEB26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B71728B-F59B-42B8-A2C9-4005CB344CA4}"/>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295155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3D0A2-468E-4386-9D29-D3F61EBCCEAF}"/>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4A922A74-F725-4D58-91AD-562D66A44151}"/>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CD334633-5F52-48F2-BD0E-382C4963275C}"/>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2A4AEFC6-8F9E-4A49-9F31-E23659054A44}"/>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6" name="Fußzeilenplatzhalter 5">
            <a:extLst>
              <a:ext uri="{FF2B5EF4-FFF2-40B4-BE49-F238E27FC236}">
                <a16:creationId xmlns:a16="http://schemas.microsoft.com/office/drawing/2014/main" id="{AC3DCF65-B021-4DFA-815B-C96ED015BC7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7432586-D91E-4724-9977-E5C0D163EC0C}"/>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207751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997AF-5EF2-4817-83B3-1AE06AD9262D}"/>
              </a:ext>
            </a:extLst>
          </p:cNvPr>
          <p:cNvSpPr>
            <a:spLocks noGrp="1"/>
          </p:cNvSpPr>
          <p:nvPr>
            <p:ph type="title"/>
          </p:nvPr>
        </p:nvSpPr>
        <p:spPr>
          <a:xfrm>
            <a:off x="629841" y="365126"/>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47273AD-F9E3-4EAB-B9E5-DFF75F2101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94F7A9E7-BB70-46C3-87B5-9D673A32994A}"/>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CB31A853-091E-4F0F-9FBD-2B6603951C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007DCAC3-7E0A-4978-8C69-3B207FD98144}"/>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9F681576-FD10-4936-A27C-DF0CB66D2CA7}"/>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8" name="Fußzeilenplatzhalter 7">
            <a:extLst>
              <a:ext uri="{FF2B5EF4-FFF2-40B4-BE49-F238E27FC236}">
                <a16:creationId xmlns:a16="http://schemas.microsoft.com/office/drawing/2014/main" id="{A7B3193E-9BE1-44EB-ACBD-6692DAC069C2}"/>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3A20A26D-7F28-47B1-A91E-D0464AF7F32E}"/>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48764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6BCCB-786A-4276-ABAE-D8CC57A51C1A}"/>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A3CF5FB3-912A-49EC-BC8E-15389E9FEF65}"/>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4" name="Fußzeilenplatzhalter 3">
            <a:extLst>
              <a:ext uri="{FF2B5EF4-FFF2-40B4-BE49-F238E27FC236}">
                <a16:creationId xmlns:a16="http://schemas.microsoft.com/office/drawing/2014/main" id="{D5D13C3E-9ED7-405D-A76F-235D6B7D9D2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E7AE2F18-C9DD-45C5-ABB5-FA2937E3C7A1}"/>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307158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E4C7D5-2BAA-496B-8274-2DCC0CD01B11}"/>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3" name="Fußzeilenplatzhalter 2">
            <a:extLst>
              <a:ext uri="{FF2B5EF4-FFF2-40B4-BE49-F238E27FC236}">
                <a16:creationId xmlns:a16="http://schemas.microsoft.com/office/drawing/2014/main" id="{05B37329-ED91-4153-8AD8-4B34651481E6}"/>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FB5876D-C73A-4E38-8212-7256BB0466C1}"/>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244698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174839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4F900-78FF-432E-93C6-0A1C781C5697}"/>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17574FB9-41B5-4773-847C-B071BB3D8B7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2313EC83-6E4C-4E81-BFB6-2A5FDF2E0F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7D92DB72-9A5B-457B-9AB3-ACAAC13DAC2C}"/>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6" name="Fußzeilenplatzhalter 5">
            <a:extLst>
              <a:ext uri="{FF2B5EF4-FFF2-40B4-BE49-F238E27FC236}">
                <a16:creationId xmlns:a16="http://schemas.microsoft.com/office/drawing/2014/main" id="{604DDD4D-AAFB-4268-ADCD-6DCCB19A732B}"/>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12133CA-4F09-481C-9E5B-1D8B4B66DFA6}"/>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209100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250C2-DFBE-4373-9E60-7BA4B3BE1843}"/>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CH"/>
          </a:p>
        </p:txBody>
      </p:sp>
      <p:sp>
        <p:nvSpPr>
          <p:cNvPr id="3" name="Bildplatzhalter 2">
            <a:extLst>
              <a:ext uri="{FF2B5EF4-FFF2-40B4-BE49-F238E27FC236}">
                <a16:creationId xmlns:a16="http://schemas.microsoft.com/office/drawing/2014/main" id="{F66A03EE-BC13-47B7-A953-A6067AFB7BF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CH"/>
          </a:p>
        </p:txBody>
      </p:sp>
      <p:sp>
        <p:nvSpPr>
          <p:cNvPr id="4" name="Textplatzhalter 3">
            <a:extLst>
              <a:ext uri="{FF2B5EF4-FFF2-40B4-BE49-F238E27FC236}">
                <a16:creationId xmlns:a16="http://schemas.microsoft.com/office/drawing/2014/main" id="{6DC46332-88AF-4791-86C6-CFB6D5B984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84258757-DC0E-4507-90FC-F45F8FB8B767}"/>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6" name="Fußzeilenplatzhalter 5">
            <a:extLst>
              <a:ext uri="{FF2B5EF4-FFF2-40B4-BE49-F238E27FC236}">
                <a16:creationId xmlns:a16="http://schemas.microsoft.com/office/drawing/2014/main" id="{369181E7-FAC1-4DAF-8A18-A553BEFBD55A}"/>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29B5FAA-CC58-4ED8-B78A-0D1E3860AFAD}"/>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1784281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D1752-61FF-4E81-A17F-F4990A74761B}"/>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B6DA0241-5C7B-4642-876B-35E83210B29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FBD49BE-08D3-4DA6-8D14-75C484AAFA84}"/>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5" name="Fußzeilenplatzhalter 4">
            <a:extLst>
              <a:ext uri="{FF2B5EF4-FFF2-40B4-BE49-F238E27FC236}">
                <a16:creationId xmlns:a16="http://schemas.microsoft.com/office/drawing/2014/main" id="{7CFDCF73-5F0C-4EC5-8314-1BCF0CC78D5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C39617E-56D0-4B1A-BA8D-E7F54194707C}"/>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3066296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0EA3234-8BEB-41A8-A24A-A2AAEC4CA815}"/>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8B696FED-F522-4435-AE14-AD3B33D213AE}"/>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BFAB4AB-45E4-40CD-B8BD-93AF983B3837}"/>
              </a:ext>
            </a:extLst>
          </p:cNvPr>
          <p:cNvSpPr>
            <a:spLocks noGrp="1"/>
          </p:cNvSpPr>
          <p:nvPr>
            <p:ph type="dt" sz="half" idx="10"/>
          </p:nvPr>
        </p:nvSpPr>
        <p:spPr/>
        <p:txBody>
          <a:bodyPr/>
          <a:lstStyle/>
          <a:p>
            <a:fld id="{E497BB54-7017-44B7-9CB0-94BA5AF66433}" type="datetimeFigureOut">
              <a:rPr lang="de-CH" smtClean="0"/>
              <a:t>28.08.2023</a:t>
            </a:fld>
            <a:endParaRPr lang="de-CH"/>
          </a:p>
        </p:txBody>
      </p:sp>
      <p:sp>
        <p:nvSpPr>
          <p:cNvPr id="5" name="Fußzeilenplatzhalter 4">
            <a:extLst>
              <a:ext uri="{FF2B5EF4-FFF2-40B4-BE49-F238E27FC236}">
                <a16:creationId xmlns:a16="http://schemas.microsoft.com/office/drawing/2014/main" id="{293614E0-BB36-4D5C-9068-36A9BAA48FD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886366C-13C7-4051-A04B-EE277E90D6DC}"/>
              </a:ext>
            </a:extLst>
          </p:cNvPr>
          <p:cNvSpPr>
            <a:spLocks noGrp="1"/>
          </p:cNvSpPr>
          <p:nvPr>
            <p:ph type="sldNum" sz="quarter" idx="12"/>
          </p:nvPr>
        </p:nvSpPr>
        <p:spPr/>
        <p:txBody>
          <a:bodyPr/>
          <a:lstStyle/>
          <a:p>
            <a:fld id="{355DFA16-B0E7-4368-BA03-609AFD197694}" type="slidenum">
              <a:rPr lang="de-CH" smtClean="0"/>
              <a:t>‹Nr.›</a:t>
            </a:fld>
            <a:endParaRPr lang="de-CH"/>
          </a:p>
        </p:txBody>
      </p:sp>
    </p:spTree>
    <p:extLst>
      <p:ext uri="{BB962C8B-B14F-4D97-AF65-F5344CB8AC3E}">
        <p14:creationId xmlns:p14="http://schemas.microsoft.com/office/powerpoint/2010/main" val="1801874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641449" y="1791731"/>
            <a:ext cx="3822539" cy="4208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Bildplatzhalter 2"/>
          <p:cNvSpPr>
            <a:spLocks noGrp="1"/>
          </p:cNvSpPr>
          <p:nvPr>
            <p:ph type="pic" sz="quarter" idx="13"/>
          </p:nvPr>
        </p:nvSpPr>
        <p:spPr>
          <a:xfrm>
            <a:off x="4664756" y="1791731"/>
            <a:ext cx="4479244" cy="4208739"/>
          </a:xfrm>
        </p:spPr>
        <p:txBody>
          <a:bodyPr tIns="648000" anchor="ctr"/>
          <a:lstStyle>
            <a:lvl1pPr algn="ctr">
              <a:defRPr sz="1050">
                <a:solidFill>
                  <a:schemeClr val="tx2"/>
                </a:solidFill>
              </a:defRPr>
            </a:lvl1pPr>
          </a:lstStyle>
          <a:p>
            <a:r>
              <a:rPr lang="de-DE"/>
              <a:t>Bild durch Klicken auf Symbol hinzufügen</a:t>
            </a:r>
            <a:endParaRPr lang="de-CH"/>
          </a:p>
        </p:txBody>
      </p:sp>
      <p:sp>
        <p:nvSpPr>
          <p:cNvPr id="10" name="Fußzeilenplatzhalter 4">
            <a:extLst>
              <a:ext uri="{FF2B5EF4-FFF2-40B4-BE49-F238E27FC236}">
                <a16:creationId xmlns:a16="http://schemas.microsoft.com/office/drawing/2014/main" id="{DF8B57DF-B8FB-4545-9BAD-06BDC0CBD44D}"/>
              </a:ext>
            </a:extLst>
          </p:cNvPr>
          <p:cNvSpPr>
            <a:spLocks noGrp="1"/>
          </p:cNvSpPr>
          <p:nvPr>
            <p:ph type="ftr" sz="quarter" idx="11"/>
          </p:nvPr>
        </p:nvSpPr>
        <p:spPr>
          <a:xfrm>
            <a:off x="641448" y="6309320"/>
            <a:ext cx="6404451" cy="144016"/>
          </a:xfrm>
        </p:spPr>
        <p:txBody>
          <a:bodyPr/>
          <a:lstStyle/>
          <a:p>
            <a:r>
              <a:rPr lang="de-DE"/>
              <a:t>Webinar pharmaSuisse 24. März 2021</a:t>
            </a:r>
            <a:endParaRPr lang="de-CH"/>
          </a:p>
        </p:txBody>
      </p:sp>
    </p:spTree>
    <p:extLst>
      <p:ext uri="{BB962C8B-B14F-4D97-AF65-F5344CB8AC3E}">
        <p14:creationId xmlns:p14="http://schemas.microsoft.com/office/powerpoint/2010/main" val="208627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641449" y="1791731"/>
            <a:ext cx="3822539" cy="4208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r>
              <a:rPr lang="de-DE"/>
              <a:t>Webinar pharmaSuisse 24. März 2021</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Inhaltsplatzhalter 2"/>
          <p:cNvSpPr>
            <a:spLocks noGrp="1"/>
          </p:cNvSpPr>
          <p:nvPr>
            <p:ph idx="13"/>
          </p:nvPr>
        </p:nvSpPr>
        <p:spPr>
          <a:xfrm>
            <a:off x="4664757" y="1791731"/>
            <a:ext cx="3822539" cy="4208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101357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Vollflächiges Bi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A67D08B-903C-461A-9E97-B2C2C64B7900}"/>
              </a:ext>
            </a:extLst>
          </p:cNvPr>
          <p:cNvSpPr>
            <a:spLocks noGrp="1"/>
          </p:cNvSpPr>
          <p:nvPr>
            <p:ph type="dt" sz="half" idx="15"/>
          </p:nvPr>
        </p:nvSpPr>
        <p:spPr/>
        <p:txBody>
          <a:bodyPr/>
          <a:lstStyle>
            <a:lvl1pPr>
              <a:defRPr>
                <a:solidFill>
                  <a:schemeClr val="bg1"/>
                </a:solidFill>
              </a:defRPr>
            </a:lvl1pPr>
          </a:lstStyle>
          <a:p>
            <a:endParaRPr lang="de-CH"/>
          </a:p>
        </p:txBody>
      </p:sp>
      <p:sp>
        <p:nvSpPr>
          <p:cNvPr id="5" name="Fußzeilenplatzhalter 4">
            <a:extLst>
              <a:ext uri="{FF2B5EF4-FFF2-40B4-BE49-F238E27FC236}">
                <a16:creationId xmlns:a16="http://schemas.microsoft.com/office/drawing/2014/main" id="{DF107DA6-38CC-42EF-98F4-2112B9ED5D06}"/>
              </a:ext>
            </a:extLst>
          </p:cNvPr>
          <p:cNvSpPr>
            <a:spLocks noGrp="1"/>
          </p:cNvSpPr>
          <p:nvPr>
            <p:ph type="ftr" sz="quarter" idx="16"/>
          </p:nvPr>
        </p:nvSpPr>
        <p:spPr/>
        <p:txBody>
          <a:bodyPr/>
          <a:lstStyle>
            <a:lvl1pPr>
              <a:defRPr>
                <a:solidFill>
                  <a:schemeClr val="bg1"/>
                </a:solidFill>
              </a:defRPr>
            </a:lvl1pPr>
          </a:lstStyle>
          <a:p>
            <a:r>
              <a:rPr lang="de-DE"/>
              <a:t>Webinar pharmaSuisse 24. März 2021</a:t>
            </a:r>
            <a:endParaRPr lang="de-CH"/>
          </a:p>
        </p:txBody>
      </p:sp>
      <p:sp>
        <p:nvSpPr>
          <p:cNvPr id="6" name="Foliennummernplatzhalter 5">
            <a:extLst>
              <a:ext uri="{FF2B5EF4-FFF2-40B4-BE49-F238E27FC236}">
                <a16:creationId xmlns:a16="http://schemas.microsoft.com/office/drawing/2014/main" id="{9B11C891-E24D-4F6A-902E-5A9E1D65DD6C}"/>
              </a:ext>
            </a:extLst>
          </p:cNvPr>
          <p:cNvSpPr>
            <a:spLocks noGrp="1"/>
          </p:cNvSpPr>
          <p:nvPr>
            <p:ph type="sldNum" sz="quarter" idx="17"/>
          </p:nvPr>
        </p:nvSpPr>
        <p:spPr/>
        <p:txBody>
          <a:bodyPr/>
          <a:lstStyle>
            <a:lvl1pPr>
              <a:defRPr>
                <a:solidFill>
                  <a:schemeClr val="bg1"/>
                </a:solidFill>
              </a:defRPr>
            </a:lvl1pPr>
          </a:lstStyle>
          <a:p>
            <a:fld id="{442AD375-037F-43D0-B059-5172DA06796A}" type="slidenum">
              <a:rPr lang="de-CH" smtClean="0"/>
              <a:pPr/>
              <a:t>‹Nr.›</a:t>
            </a:fld>
            <a:endParaRPr lang="de-CH"/>
          </a:p>
        </p:txBody>
      </p:sp>
      <p:sp>
        <p:nvSpPr>
          <p:cNvPr id="3" name="Bildplatzhalter 2"/>
          <p:cNvSpPr>
            <a:spLocks noGrp="1"/>
          </p:cNvSpPr>
          <p:nvPr>
            <p:ph type="pic" sz="quarter" idx="13"/>
          </p:nvPr>
        </p:nvSpPr>
        <p:spPr>
          <a:xfrm>
            <a:off x="0" y="0"/>
            <a:ext cx="9144000" cy="6858000"/>
          </a:xfrm>
          <a:pattFill prst="lgCheck">
            <a:fgClr>
              <a:schemeClr val="bg2"/>
            </a:fgClr>
            <a:bgClr>
              <a:schemeClr val="bg1"/>
            </a:bgClr>
          </a:pattFill>
        </p:spPr>
        <p:txBody>
          <a:bodyPr tIns="648000" anchor="ctr"/>
          <a:lstStyle>
            <a:lvl1pPr algn="ctr">
              <a:defRPr sz="1050">
                <a:solidFill>
                  <a:schemeClr val="tx2"/>
                </a:solidFill>
              </a:defRPr>
            </a:lvl1pPr>
          </a:lstStyle>
          <a:p>
            <a:r>
              <a:rPr lang="de-DE"/>
              <a:t>Bild durch Klicken auf Symbol hinzufügen</a:t>
            </a:r>
            <a:endParaRPr lang="de-CH"/>
          </a:p>
        </p:txBody>
      </p:sp>
      <p:sp>
        <p:nvSpPr>
          <p:cNvPr id="4" name="Textplatzhalter 3">
            <a:extLst>
              <a:ext uri="{FF2B5EF4-FFF2-40B4-BE49-F238E27FC236}">
                <a16:creationId xmlns:a16="http://schemas.microsoft.com/office/drawing/2014/main" id="{A55B0C5A-8BD8-402E-9643-B80D1719ED21}"/>
              </a:ext>
            </a:extLst>
          </p:cNvPr>
          <p:cNvSpPr>
            <a:spLocks noGrp="1"/>
          </p:cNvSpPr>
          <p:nvPr>
            <p:ph type="body" sz="quarter" idx="14"/>
          </p:nvPr>
        </p:nvSpPr>
        <p:spPr>
          <a:xfrm>
            <a:off x="5489973" y="3716338"/>
            <a:ext cx="3654028" cy="2089150"/>
          </a:xfrm>
          <a:solidFill>
            <a:srgbClr val="FFFFFF">
              <a:alpha val="80000"/>
            </a:srgbClr>
          </a:solidFill>
        </p:spPr>
        <p:txBody>
          <a:bodyPr lIns="216000" tIns="144000" rIns="216000" bIns="144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043803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641449" y="1791731"/>
            <a:ext cx="3822539" cy="4208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r>
              <a:rPr lang="de-DE"/>
              <a:t>Webinar pharmaSuisse 24. März 2021</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Inhaltsplatzhalter 2"/>
          <p:cNvSpPr>
            <a:spLocks noGrp="1"/>
          </p:cNvSpPr>
          <p:nvPr>
            <p:ph idx="13"/>
          </p:nvPr>
        </p:nvSpPr>
        <p:spPr>
          <a:xfrm>
            <a:off x="4664757" y="1791731"/>
            <a:ext cx="3822539" cy="4208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673889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641449" y="1791731"/>
            <a:ext cx="3822539" cy="4208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r>
              <a:rPr lang="de-DE"/>
              <a:t>Webinar pharmaSuisse 24. März 2021</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Inhaltsplatzhalter 2"/>
          <p:cNvSpPr>
            <a:spLocks noGrp="1"/>
          </p:cNvSpPr>
          <p:nvPr>
            <p:ph idx="13"/>
          </p:nvPr>
        </p:nvSpPr>
        <p:spPr>
          <a:xfrm>
            <a:off x="4664757" y="1791731"/>
            <a:ext cx="3822539" cy="4208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280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95907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900113" y="1989138"/>
            <a:ext cx="3816350" cy="43195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868863" y="1989138"/>
            <a:ext cx="3817937" cy="43195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5902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66572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8505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39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78199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327112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1196975"/>
            <a:ext cx="7870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altLang="de-DE" dirty="0"/>
              <a:t>Titelmasterformat durch Klicken bearbeiten</a:t>
            </a:r>
          </a:p>
        </p:txBody>
      </p:sp>
      <p:sp>
        <p:nvSpPr>
          <p:cNvPr id="1027" name="Rectangle 3"/>
          <p:cNvSpPr>
            <a:spLocks noGrp="1" noChangeArrowheads="1"/>
          </p:cNvSpPr>
          <p:nvPr>
            <p:ph type="body" idx="1"/>
          </p:nvPr>
        </p:nvSpPr>
        <p:spPr bwMode="auto">
          <a:xfrm>
            <a:off x="900113" y="1989138"/>
            <a:ext cx="7786687"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dirty="0"/>
              <a:t>Textmasterformate durch Klicken bearbeiten</a:t>
            </a:r>
          </a:p>
          <a:p>
            <a:pPr lvl="1"/>
            <a:r>
              <a:rPr lang="de-CH" altLang="de-DE" dirty="0"/>
              <a:t>Zweite Ebene</a:t>
            </a:r>
          </a:p>
          <a:p>
            <a:pPr lvl="2"/>
            <a:r>
              <a:rPr lang="de-CH" altLang="de-DE" dirty="0"/>
              <a:t>Dritte Ebene</a:t>
            </a:r>
          </a:p>
          <a:p>
            <a:pPr lvl="3"/>
            <a:r>
              <a:rPr lang="de-CH" altLang="de-DE" dirty="0"/>
              <a:t>Vierte Ebene</a:t>
            </a:r>
          </a:p>
          <a:p>
            <a:pPr lvl="4"/>
            <a:r>
              <a:rPr lang="de-CH" altLang="de-DE" dirty="0"/>
              <a:t>Fünfte Ebene</a:t>
            </a:r>
          </a:p>
        </p:txBody>
      </p:sp>
      <p:sp>
        <p:nvSpPr>
          <p:cNvPr id="1031" name="Line 7"/>
          <p:cNvSpPr>
            <a:spLocks noChangeShapeType="1"/>
          </p:cNvSpPr>
          <p:nvPr userDrawn="1"/>
        </p:nvSpPr>
        <p:spPr bwMode="auto">
          <a:xfrm>
            <a:off x="971550" y="1125538"/>
            <a:ext cx="7704138" cy="0"/>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1032" name="Rectangle 8"/>
          <p:cNvSpPr>
            <a:spLocks noChangeArrowheads="1"/>
          </p:cNvSpPr>
          <p:nvPr/>
        </p:nvSpPr>
        <p:spPr bwMode="auto">
          <a:xfrm>
            <a:off x="5867400" y="6381750"/>
            <a:ext cx="2951163"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de-CH" altLang="de-DE" sz="1200" dirty="0">
                <a:solidFill>
                  <a:srgbClr val="777777"/>
                </a:solidFill>
              </a:rPr>
              <a:t>Marc Gilomen, Konrektor bsd.</a:t>
            </a:r>
          </a:p>
        </p:txBody>
      </p:sp>
      <p:sp>
        <p:nvSpPr>
          <p:cNvPr id="1035" name="Line 11"/>
          <p:cNvSpPr>
            <a:spLocks noChangeShapeType="1"/>
          </p:cNvSpPr>
          <p:nvPr userDrawn="1"/>
        </p:nvSpPr>
        <p:spPr bwMode="auto">
          <a:xfrm>
            <a:off x="971550" y="6381750"/>
            <a:ext cx="7704138" cy="0"/>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500" b="1" kern="1200">
          <a:solidFill>
            <a:schemeClr val="bg2"/>
          </a:solidFill>
          <a:latin typeface="+mj-lt"/>
          <a:ea typeface="+mj-ea"/>
          <a:cs typeface="+mj-cs"/>
        </a:defRPr>
      </a:lvl1pPr>
      <a:lvl2pPr algn="l" rtl="0" eaLnBrk="1" fontAlgn="base" hangingPunct="1">
        <a:spcBef>
          <a:spcPct val="0"/>
        </a:spcBef>
        <a:spcAft>
          <a:spcPct val="0"/>
        </a:spcAft>
        <a:defRPr sz="3500" b="1">
          <a:solidFill>
            <a:schemeClr val="bg2"/>
          </a:solidFill>
          <a:latin typeface="Arial" panose="020B0604020202020204" pitchFamily="34" charset="0"/>
        </a:defRPr>
      </a:lvl2pPr>
      <a:lvl3pPr algn="l" rtl="0" eaLnBrk="1" fontAlgn="base" hangingPunct="1">
        <a:spcBef>
          <a:spcPct val="0"/>
        </a:spcBef>
        <a:spcAft>
          <a:spcPct val="0"/>
        </a:spcAft>
        <a:defRPr sz="3500" b="1">
          <a:solidFill>
            <a:schemeClr val="bg2"/>
          </a:solidFill>
          <a:latin typeface="Arial" panose="020B0604020202020204" pitchFamily="34" charset="0"/>
        </a:defRPr>
      </a:lvl3pPr>
      <a:lvl4pPr algn="l" rtl="0" eaLnBrk="1" fontAlgn="base" hangingPunct="1">
        <a:spcBef>
          <a:spcPct val="0"/>
        </a:spcBef>
        <a:spcAft>
          <a:spcPct val="0"/>
        </a:spcAft>
        <a:defRPr sz="3500" b="1">
          <a:solidFill>
            <a:schemeClr val="bg2"/>
          </a:solidFill>
          <a:latin typeface="Arial" panose="020B0604020202020204" pitchFamily="34" charset="0"/>
        </a:defRPr>
      </a:lvl4pPr>
      <a:lvl5pPr algn="l" rtl="0" eaLnBrk="1" fontAlgn="base" hangingPunct="1">
        <a:spcBef>
          <a:spcPct val="0"/>
        </a:spcBef>
        <a:spcAft>
          <a:spcPct val="0"/>
        </a:spcAft>
        <a:defRPr sz="3500" b="1">
          <a:solidFill>
            <a:schemeClr val="bg2"/>
          </a:solidFill>
          <a:latin typeface="Arial" panose="020B0604020202020204" pitchFamily="34" charset="0"/>
        </a:defRPr>
      </a:lvl5pPr>
      <a:lvl6pPr marL="457200" algn="l" rtl="0" eaLnBrk="1" fontAlgn="base" hangingPunct="1">
        <a:spcBef>
          <a:spcPct val="0"/>
        </a:spcBef>
        <a:spcAft>
          <a:spcPct val="0"/>
        </a:spcAft>
        <a:defRPr sz="3500" b="1">
          <a:solidFill>
            <a:schemeClr val="bg2"/>
          </a:solidFill>
          <a:latin typeface="Arial" panose="020B0604020202020204" pitchFamily="34" charset="0"/>
        </a:defRPr>
      </a:lvl6pPr>
      <a:lvl7pPr marL="914400" algn="l" rtl="0" eaLnBrk="1" fontAlgn="base" hangingPunct="1">
        <a:spcBef>
          <a:spcPct val="0"/>
        </a:spcBef>
        <a:spcAft>
          <a:spcPct val="0"/>
        </a:spcAft>
        <a:defRPr sz="3500" b="1">
          <a:solidFill>
            <a:schemeClr val="bg2"/>
          </a:solidFill>
          <a:latin typeface="Arial" panose="020B0604020202020204" pitchFamily="34" charset="0"/>
        </a:defRPr>
      </a:lvl7pPr>
      <a:lvl8pPr marL="1371600" algn="l" rtl="0" eaLnBrk="1" fontAlgn="base" hangingPunct="1">
        <a:spcBef>
          <a:spcPct val="0"/>
        </a:spcBef>
        <a:spcAft>
          <a:spcPct val="0"/>
        </a:spcAft>
        <a:defRPr sz="3500" b="1">
          <a:solidFill>
            <a:schemeClr val="bg2"/>
          </a:solidFill>
          <a:latin typeface="Arial" panose="020B0604020202020204" pitchFamily="34" charset="0"/>
        </a:defRPr>
      </a:lvl8pPr>
      <a:lvl9pPr marL="1828800" algn="l" rtl="0" eaLnBrk="1" fontAlgn="base" hangingPunct="1">
        <a:spcBef>
          <a:spcPct val="0"/>
        </a:spcBef>
        <a:spcAft>
          <a:spcPct val="0"/>
        </a:spcAft>
        <a:defRPr sz="3500" b="1">
          <a:solidFill>
            <a:schemeClr val="bg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3B519CE-C76C-491B-832D-D5DF5B11DAD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BA10EFD4-22AC-4D1B-9AAF-6F5DB8194EA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35AF762-C4A6-418A-AEF7-3B6BAB4727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97BB54-7017-44B7-9CB0-94BA5AF66433}" type="datetimeFigureOut">
              <a:rPr lang="de-CH" smtClean="0"/>
              <a:t>28.08.2023</a:t>
            </a:fld>
            <a:endParaRPr lang="de-CH"/>
          </a:p>
        </p:txBody>
      </p:sp>
      <p:sp>
        <p:nvSpPr>
          <p:cNvPr id="5" name="Fußzeilenplatzhalter 4">
            <a:extLst>
              <a:ext uri="{FF2B5EF4-FFF2-40B4-BE49-F238E27FC236}">
                <a16:creationId xmlns:a16="http://schemas.microsoft.com/office/drawing/2014/main" id="{FAD3A146-FAAC-463B-9850-DCA923FAB70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4CCE750B-9A54-4694-A849-0A259804CB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5DFA16-B0E7-4368-BA03-609AFD197694}" type="slidenum">
              <a:rPr lang="de-CH" smtClean="0"/>
              <a:t>‹Nr.›</a:t>
            </a:fld>
            <a:endParaRPr lang="de-CH"/>
          </a:p>
        </p:txBody>
      </p:sp>
    </p:spTree>
    <p:extLst>
      <p:ext uri="{BB962C8B-B14F-4D97-AF65-F5344CB8AC3E}">
        <p14:creationId xmlns:p14="http://schemas.microsoft.com/office/powerpoint/2010/main" val="12371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C2A7A59B-9CD6-48DB-9F54-5F0E067E6E2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691680" y="1484784"/>
            <a:ext cx="6480175" cy="647700"/>
          </a:xfrm>
        </p:spPr>
        <p:txBody>
          <a:bodyPr/>
          <a:lstStyle/>
          <a:p>
            <a:r>
              <a:rPr lang="de-DE" altLang="de-DE" sz="3200" dirty="0"/>
              <a:t>Herzlich willkommen an der bsd.</a:t>
            </a:r>
            <a:br>
              <a:rPr lang="de-DE" altLang="de-DE" sz="3200" dirty="0"/>
            </a:br>
            <a:endParaRPr lang="de-DE" altLang="de-DE" sz="3200" dirty="0"/>
          </a:p>
        </p:txBody>
      </p:sp>
      <p:sp>
        <p:nvSpPr>
          <p:cNvPr id="6147" name="Rectangle 3"/>
          <p:cNvSpPr>
            <a:spLocks noGrp="1" noChangeArrowheads="1"/>
          </p:cNvSpPr>
          <p:nvPr>
            <p:ph type="subTitle" idx="1"/>
          </p:nvPr>
        </p:nvSpPr>
        <p:spPr>
          <a:xfrm>
            <a:off x="1403648" y="2348880"/>
            <a:ext cx="7200800" cy="648072"/>
          </a:xfrm>
        </p:spPr>
        <p:txBody>
          <a:bodyPr/>
          <a:lstStyle/>
          <a:p>
            <a:endParaRPr lang="de-DE" altLang="de-DE" dirty="0"/>
          </a:p>
        </p:txBody>
      </p:sp>
      <p:grpSp>
        <p:nvGrpSpPr>
          <p:cNvPr id="2" name="Gruppieren 1">
            <a:extLst>
              <a:ext uri="{FF2B5EF4-FFF2-40B4-BE49-F238E27FC236}">
                <a16:creationId xmlns:a16="http://schemas.microsoft.com/office/drawing/2014/main" id="{B7AC622E-4FD3-C6DB-6D58-79D85B3AE91E}"/>
              </a:ext>
            </a:extLst>
          </p:cNvPr>
          <p:cNvGrpSpPr/>
          <p:nvPr/>
        </p:nvGrpSpPr>
        <p:grpSpPr>
          <a:xfrm>
            <a:off x="5219527" y="5445224"/>
            <a:ext cx="2952328" cy="1277714"/>
            <a:chOff x="0" y="545699"/>
            <a:chExt cx="5453063" cy="2800946"/>
          </a:xfrm>
        </p:grpSpPr>
        <p:sp>
          <p:nvSpPr>
            <p:cNvPr id="3" name="Rechteck: abgerundete Ecken 2">
              <a:extLst>
                <a:ext uri="{FF2B5EF4-FFF2-40B4-BE49-F238E27FC236}">
                  <a16:creationId xmlns:a16="http://schemas.microsoft.com/office/drawing/2014/main" id="{20C47A4F-BF21-1754-5978-273F36947002}"/>
                </a:ext>
              </a:extLst>
            </p:cNvPr>
            <p:cNvSpPr/>
            <p:nvPr/>
          </p:nvSpPr>
          <p:spPr>
            <a:xfrm>
              <a:off x="0" y="545699"/>
              <a:ext cx="5453063" cy="2800946"/>
            </a:xfrm>
            <a:prstGeom prst="roundRect">
              <a:avLst/>
            </a:prstGeom>
            <a:solidFill>
              <a:srgbClr val="FFEB00">
                <a:alpha val="50000"/>
              </a:srgb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a:lstStyle/>
            <a:p>
              <a:endParaRPr lang="de-CH"/>
            </a:p>
          </p:txBody>
        </p:sp>
        <p:sp>
          <p:nvSpPr>
            <p:cNvPr id="4" name="Rechteck: abgerundete Ecken 4">
              <a:extLst>
                <a:ext uri="{FF2B5EF4-FFF2-40B4-BE49-F238E27FC236}">
                  <a16:creationId xmlns:a16="http://schemas.microsoft.com/office/drawing/2014/main" id="{1DF518AE-18B0-1893-B048-37B6D785616B}"/>
                </a:ext>
              </a:extLst>
            </p:cNvPr>
            <p:cNvSpPr txBox="1"/>
            <p:nvPr/>
          </p:nvSpPr>
          <p:spPr>
            <a:xfrm>
              <a:off x="136731" y="682430"/>
              <a:ext cx="5179601" cy="2527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de-CH" sz="1600" kern="1200" dirty="0">
                  <a:solidFill>
                    <a:schemeClr val="tx1"/>
                  </a:solidFill>
                </a:rPr>
                <a:t>Marc Gilomen, </a:t>
              </a:r>
            </a:p>
            <a:p>
              <a:pPr marL="0" lvl="0" indent="0" algn="l" defTabSz="1511300">
                <a:lnSpc>
                  <a:spcPct val="90000"/>
                </a:lnSpc>
                <a:spcBef>
                  <a:spcPct val="0"/>
                </a:spcBef>
                <a:spcAft>
                  <a:spcPct val="35000"/>
                </a:spcAft>
                <a:buNone/>
              </a:pPr>
              <a:r>
                <a:rPr lang="de-CH" sz="1600" kern="1200" dirty="0">
                  <a:solidFill>
                    <a:schemeClr val="tx1"/>
                  </a:solidFill>
                </a:rPr>
                <a:t>Konrektor bsd.</a:t>
              </a:r>
            </a:p>
            <a:p>
              <a:pPr marL="0" lvl="0" indent="0" algn="l" defTabSz="1511300">
                <a:lnSpc>
                  <a:spcPct val="90000"/>
                </a:lnSpc>
                <a:spcBef>
                  <a:spcPct val="0"/>
                </a:spcBef>
                <a:spcAft>
                  <a:spcPct val="35000"/>
                </a:spcAft>
                <a:buNone/>
              </a:pPr>
              <a:r>
                <a:rPr lang="de-CH" sz="1600" kern="1200" dirty="0">
                  <a:solidFill>
                    <a:schemeClr val="tx1"/>
                  </a:solidFill>
                </a:rPr>
                <a:t>marc.gilomen@bsd-bern.ch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103D5CD9-D5B7-4882-B3A5-A9F52993212C}"/>
              </a:ext>
            </a:extLst>
          </p:cNvPr>
          <p:cNvSpPr>
            <a:spLocks noGrp="1"/>
          </p:cNvSpPr>
          <p:nvPr>
            <p:ph type="title"/>
          </p:nvPr>
        </p:nvSpPr>
        <p:spPr>
          <a:xfrm>
            <a:off x="442170" y="1499385"/>
            <a:ext cx="3420438" cy="846051"/>
          </a:xfrm>
        </p:spPr>
        <p:txBody>
          <a:bodyPr anchor="ctr">
            <a:normAutofit/>
          </a:bodyPr>
          <a:lstStyle/>
          <a:p>
            <a:r>
              <a:rPr lang="de-CH" sz="2775" b="1" dirty="0" err="1"/>
              <a:t>Lektionentabelle</a:t>
            </a:r>
            <a:r>
              <a:rPr lang="de-CH" sz="2775" b="1" dirty="0"/>
              <a:t> </a:t>
            </a:r>
            <a:r>
              <a:rPr lang="de-CH" sz="2775" b="1" dirty="0" err="1"/>
              <a:t>BiVo</a:t>
            </a:r>
            <a:endParaRPr lang="de-CH" sz="2775" b="1" dirty="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69863"/>
            <a:ext cx="266397" cy="505095"/>
            <a:chOff x="0" y="823811"/>
            <a:chExt cx="355196" cy="673460"/>
          </a:xfrm>
          <a:solidFill>
            <a:srgbClr val="FFEB00"/>
          </a:solidFill>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4" y="2425177"/>
            <a:ext cx="3223260" cy="20574"/>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C9142E1D-9559-43F3-B69D-FF9DBD5DFB86}"/>
              </a:ext>
            </a:extLst>
          </p:cNvPr>
          <p:cNvSpPr>
            <a:spLocks noGrp="1"/>
          </p:cNvSpPr>
          <p:nvPr>
            <p:ph idx="1"/>
          </p:nvPr>
        </p:nvSpPr>
        <p:spPr>
          <a:xfrm>
            <a:off x="443040" y="2605129"/>
            <a:ext cx="3419569" cy="2984689"/>
          </a:xfrm>
        </p:spPr>
        <p:txBody>
          <a:bodyPr anchor="ctr">
            <a:normAutofit lnSpcReduction="10000"/>
          </a:bodyPr>
          <a:lstStyle/>
          <a:p>
            <a:r>
              <a:rPr lang="de-CH" dirty="0"/>
              <a:t>Die Berufskenntnisse werden in vier Handlungs-kompetenzbereiche und nicht in Fächer eingeteilt. </a:t>
            </a:r>
          </a:p>
          <a:p>
            <a:r>
              <a:rPr lang="de-CH" dirty="0"/>
              <a:t>Die Noten werden entsprechend den HKB generiert.</a:t>
            </a:r>
          </a:p>
          <a:p>
            <a:r>
              <a:rPr lang="de-CH" dirty="0"/>
              <a:t>Die Allgemeinbildung wird nach Rahmenlehrplan unterrichtet.</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1242640"/>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pic>
        <p:nvPicPr>
          <p:cNvPr id="14" name="Grafik 13">
            <a:extLst>
              <a:ext uri="{FF2B5EF4-FFF2-40B4-BE49-F238E27FC236}">
                <a16:creationId xmlns:a16="http://schemas.microsoft.com/office/drawing/2014/main" id="{8DC1AF50-4A23-457C-AF2B-58D8951EF744}"/>
              </a:ext>
            </a:extLst>
          </p:cNvPr>
          <p:cNvPicPr>
            <a:picLocks noChangeAspect="1"/>
          </p:cNvPicPr>
          <p:nvPr/>
        </p:nvPicPr>
        <p:blipFill>
          <a:blip r:embed="rId3"/>
          <a:stretch>
            <a:fillRect/>
          </a:stretch>
        </p:blipFill>
        <p:spPr>
          <a:xfrm>
            <a:off x="4404892" y="2006451"/>
            <a:ext cx="4248777" cy="3090611"/>
          </a:xfrm>
          <a:prstGeom prst="rect">
            <a:avLst/>
          </a:prstGeom>
        </p:spPr>
      </p:pic>
      <p:pic>
        <p:nvPicPr>
          <p:cNvPr id="16" name="Bild 1" descr="Logo_300">
            <a:extLst>
              <a:ext uri="{FF2B5EF4-FFF2-40B4-BE49-F238E27FC236}">
                <a16:creationId xmlns:a16="http://schemas.microsoft.com/office/drawing/2014/main" id="{C1677F57-D16B-4D1E-BAF5-6E8947E9E1C2}"/>
              </a:ext>
            </a:extLst>
          </p:cNvPr>
          <p:cNvPicPr>
            <a:picLocks noChangeAspect="1"/>
          </p:cNvPicPr>
          <p:nvPr/>
        </p:nvPicPr>
        <p:blipFill>
          <a:blip r:embed="rId4"/>
          <a:srcRect/>
          <a:stretch>
            <a:fillRect/>
          </a:stretch>
        </p:blipFill>
        <p:spPr bwMode="auto">
          <a:xfrm>
            <a:off x="7908418" y="1087980"/>
            <a:ext cx="862965" cy="302895"/>
          </a:xfrm>
          <a:prstGeom prst="rect">
            <a:avLst/>
          </a:prstGeom>
          <a:noFill/>
          <a:ln w="9525">
            <a:noFill/>
            <a:miter lim="800000"/>
            <a:headEnd/>
            <a:tailEnd/>
          </a:ln>
        </p:spPr>
      </p:pic>
    </p:spTree>
    <p:extLst>
      <p:ext uri="{BB962C8B-B14F-4D97-AF65-F5344CB8AC3E}">
        <p14:creationId xmlns:p14="http://schemas.microsoft.com/office/powerpoint/2010/main" val="378292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Inhaltsplatzhalter 21">
            <a:extLst>
              <a:ext uri="{FF2B5EF4-FFF2-40B4-BE49-F238E27FC236}">
                <a16:creationId xmlns:a16="http://schemas.microsoft.com/office/drawing/2014/main" id="{DA80BC8C-B946-48A5-9B35-740FC31E9601}"/>
              </a:ext>
            </a:extLst>
          </p:cNvPr>
          <p:cNvGraphicFramePr>
            <a:graphicFrameLocks/>
          </p:cNvGraphicFramePr>
          <p:nvPr/>
        </p:nvGraphicFramePr>
        <p:xfrm>
          <a:off x="500063" y="1999491"/>
          <a:ext cx="3914777" cy="4361512"/>
        </p:xfrm>
        <a:graphic>
          <a:graphicData uri="http://schemas.openxmlformats.org/drawingml/2006/table">
            <a:tbl>
              <a:tblPr firstRow="1" firstCol="1"/>
              <a:tblGrid>
                <a:gridCol w="2252789">
                  <a:extLst>
                    <a:ext uri="{9D8B030D-6E8A-4147-A177-3AD203B41FA5}">
                      <a16:colId xmlns:a16="http://schemas.microsoft.com/office/drawing/2014/main" val="2058606593"/>
                    </a:ext>
                  </a:extLst>
                </a:gridCol>
                <a:gridCol w="276998">
                  <a:extLst>
                    <a:ext uri="{9D8B030D-6E8A-4147-A177-3AD203B41FA5}">
                      <a16:colId xmlns:a16="http://schemas.microsoft.com/office/drawing/2014/main" val="3063816810"/>
                    </a:ext>
                  </a:extLst>
                </a:gridCol>
                <a:gridCol w="276998">
                  <a:extLst>
                    <a:ext uri="{9D8B030D-6E8A-4147-A177-3AD203B41FA5}">
                      <a16:colId xmlns:a16="http://schemas.microsoft.com/office/drawing/2014/main" val="236155788"/>
                    </a:ext>
                  </a:extLst>
                </a:gridCol>
                <a:gridCol w="276998">
                  <a:extLst>
                    <a:ext uri="{9D8B030D-6E8A-4147-A177-3AD203B41FA5}">
                      <a16:colId xmlns:a16="http://schemas.microsoft.com/office/drawing/2014/main" val="1665379994"/>
                    </a:ext>
                  </a:extLst>
                </a:gridCol>
                <a:gridCol w="276998">
                  <a:extLst>
                    <a:ext uri="{9D8B030D-6E8A-4147-A177-3AD203B41FA5}">
                      <a16:colId xmlns:a16="http://schemas.microsoft.com/office/drawing/2014/main" val="3807114280"/>
                    </a:ext>
                  </a:extLst>
                </a:gridCol>
                <a:gridCol w="276998">
                  <a:extLst>
                    <a:ext uri="{9D8B030D-6E8A-4147-A177-3AD203B41FA5}">
                      <a16:colId xmlns:a16="http://schemas.microsoft.com/office/drawing/2014/main" val="3272191574"/>
                    </a:ext>
                  </a:extLst>
                </a:gridCol>
                <a:gridCol w="276998">
                  <a:extLst>
                    <a:ext uri="{9D8B030D-6E8A-4147-A177-3AD203B41FA5}">
                      <a16:colId xmlns:a16="http://schemas.microsoft.com/office/drawing/2014/main" val="2223470555"/>
                    </a:ext>
                  </a:extLst>
                </a:gridCol>
              </a:tblGrid>
              <a:tr h="343757">
                <a:tc>
                  <a:txBody>
                    <a:bodyPr/>
                    <a:lstStyle/>
                    <a:p>
                      <a:pPr>
                        <a:lnSpc>
                          <a:spcPts val="1415"/>
                        </a:lnSpc>
                        <a:spcAft>
                          <a:spcPts val="1000"/>
                        </a:spcAft>
                      </a:pPr>
                      <a:r>
                        <a:rPr lang="de-CH" sz="500" spc="20">
                          <a:effectLst/>
                          <a:latin typeface="Arial Narrow" panose="020B0606020202030204" pitchFamily="34" charset="0"/>
                          <a:ea typeface="Arial" panose="020B0604020202020204" pitchFamily="34" charset="0"/>
                          <a:cs typeface="Arial" panose="020B0604020202020204" pitchFamily="34" charset="0"/>
                        </a:rPr>
                        <a:t>Übersicht der Handlungskompetenzen </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p>
                      <a:pPr>
                        <a:lnSpc>
                          <a:spcPts val="1415"/>
                        </a:lnSpc>
                        <a:spcAft>
                          <a:spcPts val="1000"/>
                        </a:spcAft>
                      </a:pPr>
                      <a:r>
                        <a:rPr lang="de-CH" sz="500" spc="20">
                          <a:solidFill>
                            <a:srgbClr val="000000"/>
                          </a:solidFill>
                          <a:effectLst/>
                          <a:latin typeface="Arial Narrow" panose="020B0606020202030204" pitchFamily="34" charset="0"/>
                          <a:ea typeface="Arial" panose="020B0604020202020204" pitchFamily="34" charset="0"/>
                          <a:cs typeface="Arial" panose="020B0604020202020204" pitchFamily="34" charset="0"/>
                        </a:rPr>
                        <a:t>Berufsfachschule </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ts val="1415"/>
                        </a:lnSpc>
                        <a:spcAft>
                          <a:spcPts val="1000"/>
                        </a:spcAft>
                      </a:pPr>
                      <a:r>
                        <a:rPr lang="de-CH" sz="500" spc="20">
                          <a:solidFill>
                            <a:srgbClr val="000000"/>
                          </a:solidFill>
                          <a:effectLst/>
                          <a:latin typeface="Arial Narrow" panose="020B0606020202030204" pitchFamily="34" charset="0"/>
                          <a:ea typeface="Arial" panose="020B0604020202020204" pitchFamily="34" charset="0"/>
                          <a:cs typeface="Arial" panose="020B0604020202020204" pitchFamily="34" charset="0"/>
                        </a:rPr>
                        <a:t>Lektionen pro Semester</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3280110784"/>
                  </a:ext>
                </a:extLst>
              </a:tr>
              <a:tr h="115157">
                <a:tc>
                  <a:txBody>
                    <a:bodyPr/>
                    <a:lstStyle/>
                    <a:p>
                      <a:pPr>
                        <a:lnSpc>
                          <a:spcPts val="1415"/>
                        </a:lnSpc>
                        <a:spcAft>
                          <a:spcPts val="1000"/>
                        </a:spcAft>
                      </a:pPr>
                      <a:r>
                        <a:rPr lang="de-CH" sz="500" spc="20">
                          <a:effectLst/>
                          <a:latin typeface="Arial Narrow" panose="020B0606020202030204" pitchFamily="34" charset="0"/>
                          <a:ea typeface="Arial" panose="020B0604020202020204" pitchFamily="34" charset="0"/>
                          <a:cs typeface="Arial" panose="020B0604020202020204" pitchFamily="34" charset="0"/>
                        </a:rPr>
                        <a:t> </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15"/>
                        </a:lnSpc>
                        <a:spcAft>
                          <a:spcPts val="10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 Lehrjahr</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tc gridSpan="2">
                  <a:txBody>
                    <a:bodyPr/>
                    <a:lstStyle/>
                    <a:p>
                      <a:pPr algn="ctr">
                        <a:lnSpc>
                          <a:spcPts val="1415"/>
                        </a:lnSpc>
                        <a:spcAft>
                          <a:spcPts val="10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 Lehrjahr</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tc gridSpan="2">
                  <a:txBody>
                    <a:bodyPr/>
                    <a:lstStyle/>
                    <a:p>
                      <a:pPr algn="ctr">
                        <a:lnSpc>
                          <a:spcPts val="1415"/>
                        </a:lnSpc>
                        <a:spcAft>
                          <a:spcPts val="10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 Lehrjahr</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2467793236"/>
                  </a:ext>
                </a:extLst>
              </a:tr>
              <a:tr h="115157">
                <a:tc>
                  <a:txBody>
                    <a:bodyPr/>
                    <a:lstStyle/>
                    <a:p>
                      <a:pPr>
                        <a:lnSpc>
                          <a:spcPts val="1415"/>
                        </a:lnSpc>
                        <a:spcAft>
                          <a:spcPts val="10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 </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500" b="1" spc="20">
                          <a:effectLst/>
                          <a:latin typeface="Arial Narrow" panose="020B0606020202030204" pitchFamily="34" charset="0"/>
                          <a:ea typeface="Arial" panose="020B0604020202020204" pitchFamily="34" charset="0"/>
                          <a:cs typeface="Arial" panose="020B0604020202020204" pitchFamily="34" charset="0"/>
                        </a:rPr>
                        <a:t>1</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500" b="1" spc="20">
                          <a:effectLst/>
                          <a:latin typeface="Arial Narrow" panose="020B0606020202030204" pitchFamily="34" charset="0"/>
                          <a:ea typeface="Arial" panose="020B0604020202020204" pitchFamily="34" charset="0"/>
                          <a:cs typeface="Arial" panose="020B0604020202020204" pitchFamily="34" charset="0"/>
                        </a:rPr>
                        <a:t>2</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500" b="1" spc="20">
                          <a:effectLst/>
                          <a:latin typeface="Arial Narrow" panose="020B0606020202030204" pitchFamily="34" charset="0"/>
                          <a:ea typeface="Arial" panose="020B0604020202020204" pitchFamily="34" charset="0"/>
                          <a:cs typeface="Arial" panose="020B0604020202020204" pitchFamily="34" charset="0"/>
                        </a:rPr>
                        <a:t>3</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500" b="1" spc="20">
                          <a:effectLst/>
                          <a:latin typeface="Arial Narrow" panose="020B0606020202030204" pitchFamily="34" charset="0"/>
                          <a:ea typeface="Arial" panose="020B0604020202020204" pitchFamily="34" charset="0"/>
                          <a:cs typeface="Arial" panose="020B0604020202020204" pitchFamily="34" charset="0"/>
                        </a:rPr>
                        <a:t>4</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500" b="1" spc="20">
                          <a:effectLst/>
                          <a:latin typeface="Arial Narrow" panose="020B0606020202030204" pitchFamily="34" charset="0"/>
                          <a:ea typeface="Arial" panose="020B0604020202020204" pitchFamily="34" charset="0"/>
                          <a:cs typeface="Arial" panose="020B0604020202020204" pitchFamily="34" charset="0"/>
                        </a:rPr>
                        <a:t>5</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500" b="1" spc="20">
                          <a:effectLst/>
                          <a:latin typeface="Arial Narrow" panose="020B0606020202030204" pitchFamily="34" charset="0"/>
                          <a:ea typeface="Arial" panose="020B0604020202020204" pitchFamily="34" charset="0"/>
                          <a:cs typeface="Arial" panose="020B0604020202020204" pitchFamily="34" charset="0"/>
                        </a:rPr>
                        <a:t>6</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899435"/>
                  </a:ext>
                </a:extLst>
              </a:tr>
              <a:tr h="115157">
                <a:tc>
                  <a:txBody>
                    <a:bodyPr/>
                    <a:lstStyle/>
                    <a:p>
                      <a:pPr>
                        <a:lnSpc>
                          <a:spcPts val="1415"/>
                        </a:lnSpc>
                        <a:spcBef>
                          <a:spcPts val="200"/>
                        </a:spcBef>
                        <a:spcAft>
                          <a:spcPts val="200"/>
                        </a:spcAft>
                      </a:pPr>
                      <a:r>
                        <a:rPr lang="de-CH" sz="500" b="1"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Beraten und Bedienen der Kundinnen und Kunden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5170169"/>
                  </a:ext>
                </a:extLst>
              </a:tr>
              <a:tr h="248507">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a1 Kundinnen und Kunden empfangen, deren Bedürfnisse klären und die weitere Betreuung organisieren.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939742"/>
                  </a:ext>
                </a:extLst>
              </a:tr>
              <a:tr h="289022">
                <a:tc>
                  <a:txBody>
                    <a:bodyPr/>
                    <a:lstStyle/>
                    <a:p>
                      <a:pPr>
                        <a:lnSpc>
                          <a:spcPts val="1415"/>
                        </a:lnSpc>
                        <a:spcBef>
                          <a:spcPts val="200"/>
                        </a:spcBef>
                        <a:spcAft>
                          <a:spcPts val="200"/>
                        </a:spcAft>
                      </a:pPr>
                      <a:r>
                        <a:rPr lang="de-CH" sz="500" spc="20" dirty="0">
                          <a:effectLst/>
                          <a:latin typeface="Arial Narrow" panose="020B0606020202030204" pitchFamily="34" charset="0"/>
                          <a:ea typeface="Times New Roman" panose="02020603050405020304" pitchFamily="18" charset="0"/>
                          <a:cs typeface="Arial" panose="020B0604020202020204" pitchFamily="34" charset="0"/>
                        </a:rPr>
                        <a:t>a2 Kundinnen und Kunden in der Gesundheitsförderung und Krankheitsprävention beraten und entsprechende Dienstleistungen und Produkte verkaufen.</a:t>
                      </a:r>
                      <a:endParaRPr lang="de-CH" sz="600" spc="20" dirty="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30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15"/>
                        </a:lnSpc>
                        <a:spcBef>
                          <a:spcPts val="200"/>
                        </a:spcBef>
                        <a:spcAft>
                          <a:spcPts val="200"/>
                        </a:spcAft>
                      </a:pPr>
                      <a:r>
                        <a:rPr lang="de-CH" sz="500" spc="20">
                          <a:effectLst/>
                          <a:latin typeface="Arial Narrow" panose="020B0606020202030204" pitchFamily="34" charset="0"/>
                          <a:cs typeface="Arial" panose="020B0604020202020204" pitchFamily="34" charset="0"/>
                        </a:rPr>
                        <a:t>20</a:t>
                      </a:r>
                      <a:endParaRPr lang="de-CH" sz="600" spc="20">
                        <a:effectLst/>
                        <a:latin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82317"/>
                  </a:ext>
                </a:extLst>
              </a:tr>
              <a:tr h="248507">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a3 Kundinnen und Kunden im rezeptfreien Bereich beraten und die entsprechenden Medikamente und Produkte verkaufen.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36545" marR="36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133535"/>
                  </a:ext>
                </a:extLst>
              </a:tr>
              <a:tr h="248507">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a4 Reklamationen von Kundinnen und Kunden entgegennehmen und darauf reagieren.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811502"/>
                  </a:ext>
                </a:extLst>
              </a:tr>
              <a:tr h="115157">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Fremdsprache</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095632"/>
                  </a:ext>
                </a:extLst>
              </a:tr>
              <a:tr h="196313">
                <a:tc>
                  <a:txBody>
                    <a:bodyPr/>
                    <a:lstStyle/>
                    <a:p>
                      <a:pPr>
                        <a:lnSpc>
                          <a:spcPts val="1415"/>
                        </a:lnSpc>
                        <a:spcBef>
                          <a:spcPts val="200"/>
                        </a:spcBef>
                        <a:spcAft>
                          <a:spcPts val="200"/>
                        </a:spcAft>
                      </a:pPr>
                      <a:r>
                        <a:rPr lang="de-CH" sz="500" b="1"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 Abgeben von verordneten Medikamenten, Sanitäts- und Gesundheitsartikeln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8798034"/>
                  </a:ext>
                </a:extLst>
              </a:tr>
              <a:tr h="289022">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b1 Medikamente nach Verordnungen bereitstellen, den Kundinnen und Kunden erklären und unter Verantwortung der Apothekerin oder des Apothekers abgeben.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120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110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40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654448"/>
                  </a:ext>
                </a:extLst>
              </a:tr>
              <a:tr h="500930">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b2 Medikamente gemäss Bestellung beschaffen, vorbereiten und unter Verantwortung der Apothekerin oder des Apothekers zustellen.</a:t>
                      </a:r>
                    </a:p>
                    <a:p>
                      <a:pPr marL="0" marR="0" lvl="0" indent="0" algn="l" defTabSz="914400" rtl="0" eaLnBrk="1" fontAlgn="auto" latinLnBrk="0" hangingPunct="1">
                        <a:lnSpc>
                          <a:spcPts val="1415"/>
                        </a:lnSpc>
                        <a:spcBef>
                          <a:spcPts val="200"/>
                        </a:spcBef>
                        <a:spcAft>
                          <a:spcPts val="200"/>
                        </a:spcAft>
                        <a:buClrTx/>
                        <a:buSzTx/>
                        <a:buFontTx/>
                        <a:buNone/>
                        <a:tabLst/>
                        <a:defRPr/>
                      </a:pPr>
                      <a:r>
                        <a:rPr lang="de-CH" sz="500" kern="1200" spc="2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b3 Sanitäts- und Gesundheitsartikel nach Verordnung verkaufen oder vermieten.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415"/>
                        </a:lnSpc>
                        <a:spcBef>
                          <a:spcPts val="200"/>
                        </a:spcBef>
                        <a:spcAft>
                          <a:spcPts val="200"/>
                        </a:spcAft>
                        <a:buClrTx/>
                        <a:buSzTx/>
                        <a:buFontTx/>
                        <a:buNone/>
                        <a:tabLst/>
                        <a:defRPr/>
                      </a:pPr>
                      <a:r>
                        <a:rPr lang="de-CH" sz="6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7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Arial" panose="020B0604020202020204" pitchFamily="34" charset="0"/>
                          <a:cs typeface="Arial" panose="020B0604020202020204" pitchFamily="34" charset="0"/>
                        </a:rPr>
                        <a:t>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49313"/>
                  </a:ext>
                </a:extLst>
              </a:tr>
              <a:tr h="115157">
                <a:tc>
                  <a:txBody>
                    <a:bodyPr/>
                    <a:lstStyle/>
                    <a:p>
                      <a:pPr>
                        <a:lnSpc>
                          <a:spcPts val="1415"/>
                        </a:lnSpc>
                        <a:spcBef>
                          <a:spcPts val="200"/>
                        </a:spcBef>
                        <a:spcAft>
                          <a:spcPts val="200"/>
                        </a:spcAft>
                      </a:pPr>
                      <a:r>
                        <a:rPr lang="de-CH" sz="500" b="1"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 Ausführen medizinischer Abklärungen und Handlungen </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5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1420061"/>
                  </a:ext>
                </a:extLst>
              </a:tr>
              <a:tr h="196313">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c1 Gesundheitszustand und klinische Alarmzeichen gemäss Vorgabe erfassen.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15"/>
                        </a:lnSpc>
                      </a:pPr>
                      <a:endParaRPr lang="de-CH" sz="600">
                        <a:effectLst/>
                        <a:latin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15"/>
                        </a:lnSpc>
                      </a:pPr>
                      <a:endParaRPr lang="de-CH" sz="600">
                        <a:effectLst/>
                        <a:latin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 </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529724"/>
                  </a:ext>
                </a:extLst>
              </a:tr>
              <a:tr h="117348">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c2 Diagnostische Parameter gemäss Vorgabe erheben.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Arial" panose="020B0604020202020204" pitchFamily="34"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Arial" panose="020B0604020202020204" pitchFamily="34" charset="0"/>
                          <a:cs typeface="Arial" panose="020B0604020202020204" pitchFamily="34" charset="0"/>
                        </a:rPr>
                        <a:t>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41973"/>
                  </a:ext>
                </a:extLst>
              </a:tr>
              <a:tr h="248507">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c3 Medizinische Versorgung und Therapien gemäss Auftrag der Apothekerin oder des Apothekers organisieren und ausführen.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Arial" panose="020B0604020202020204" pitchFamily="34" charset="0"/>
                          <a:cs typeface="Arial" panose="020B0604020202020204" pitchFamily="34" charset="0"/>
                        </a:rPr>
                        <a:t>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Arial" panose="020B0604020202020204" pitchFamily="34"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 --</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272050"/>
                  </a:ext>
                </a:extLst>
              </a:tr>
              <a:tr h="196313">
                <a:tc>
                  <a:txBody>
                    <a:bodyPr/>
                    <a:lstStyle/>
                    <a:p>
                      <a:pP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c4 Chronisch kranke Patientinnen und Patienten gemäss Vorgabe betreuen.</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600" spc="2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500" spc="20" dirty="0">
                          <a:effectLst/>
                          <a:latin typeface="Arial Narrow" panose="020B0606020202030204" pitchFamily="34" charset="0"/>
                          <a:ea typeface="Times New Roman" panose="02020603050405020304" pitchFamily="18" charset="0"/>
                          <a:cs typeface="Arial" panose="020B0604020202020204" pitchFamily="34" charset="0"/>
                        </a:rPr>
                        <a:t>20</a:t>
                      </a:r>
                      <a:endParaRPr lang="de-CH" sz="600" spc="20" dirty="0">
                        <a:effectLst/>
                        <a:latin typeface="Arial" panose="020B0604020202020204" pitchFamily="34" charset="0"/>
                        <a:ea typeface="Arial" panose="020B0604020202020204" pitchFamily="34" charset="0"/>
                        <a:cs typeface="Times New Roman" panose="02020603050405020304" pitchFamily="18" charset="0"/>
                      </a:endParaRPr>
                    </a:p>
                  </a:txBody>
                  <a:tcPr marL="19055" marR="1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020183"/>
                  </a:ext>
                </a:extLst>
              </a:tr>
            </a:tbl>
          </a:graphicData>
        </a:graphic>
      </p:graphicFrame>
      <p:graphicFrame>
        <p:nvGraphicFramePr>
          <p:cNvPr id="5" name="Inhaltsplatzhalter 24">
            <a:extLst>
              <a:ext uri="{FF2B5EF4-FFF2-40B4-BE49-F238E27FC236}">
                <a16:creationId xmlns:a16="http://schemas.microsoft.com/office/drawing/2014/main" id="{9CDFD345-A16A-493A-BAC4-9615E4A5CDED}"/>
              </a:ext>
            </a:extLst>
          </p:cNvPr>
          <p:cNvGraphicFramePr>
            <a:graphicFrameLocks/>
          </p:cNvGraphicFramePr>
          <p:nvPr/>
        </p:nvGraphicFramePr>
        <p:xfrm>
          <a:off x="4820889" y="2149570"/>
          <a:ext cx="3914777" cy="4259517"/>
        </p:xfrm>
        <a:graphic>
          <a:graphicData uri="http://schemas.openxmlformats.org/drawingml/2006/table">
            <a:tbl>
              <a:tblPr firstRow="1" firstCol="1"/>
              <a:tblGrid>
                <a:gridCol w="2252789">
                  <a:extLst>
                    <a:ext uri="{9D8B030D-6E8A-4147-A177-3AD203B41FA5}">
                      <a16:colId xmlns:a16="http://schemas.microsoft.com/office/drawing/2014/main" val="2653687193"/>
                    </a:ext>
                  </a:extLst>
                </a:gridCol>
                <a:gridCol w="276998">
                  <a:extLst>
                    <a:ext uri="{9D8B030D-6E8A-4147-A177-3AD203B41FA5}">
                      <a16:colId xmlns:a16="http://schemas.microsoft.com/office/drawing/2014/main" val="955386566"/>
                    </a:ext>
                  </a:extLst>
                </a:gridCol>
                <a:gridCol w="276998">
                  <a:extLst>
                    <a:ext uri="{9D8B030D-6E8A-4147-A177-3AD203B41FA5}">
                      <a16:colId xmlns:a16="http://schemas.microsoft.com/office/drawing/2014/main" val="3107604733"/>
                    </a:ext>
                  </a:extLst>
                </a:gridCol>
                <a:gridCol w="276998">
                  <a:extLst>
                    <a:ext uri="{9D8B030D-6E8A-4147-A177-3AD203B41FA5}">
                      <a16:colId xmlns:a16="http://schemas.microsoft.com/office/drawing/2014/main" val="3920098141"/>
                    </a:ext>
                  </a:extLst>
                </a:gridCol>
                <a:gridCol w="276998">
                  <a:extLst>
                    <a:ext uri="{9D8B030D-6E8A-4147-A177-3AD203B41FA5}">
                      <a16:colId xmlns:a16="http://schemas.microsoft.com/office/drawing/2014/main" val="960881056"/>
                    </a:ext>
                  </a:extLst>
                </a:gridCol>
                <a:gridCol w="276998">
                  <a:extLst>
                    <a:ext uri="{9D8B030D-6E8A-4147-A177-3AD203B41FA5}">
                      <a16:colId xmlns:a16="http://schemas.microsoft.com/office/drawing/2014/main" val="1884064682"/>
                    </a:ext>
                  </a:extLst>
                </a:gridCol>
                <a:gridCol w="276998">
                  <a:extLst>
                    <a:ext uri="{9D8B030D-6E8A-4147-A177-3AD203B41FA5}">
                      <a16:colId xmlns:a16="http://schemas.microsoft.com/office/drawing/2014/main" val="3194845387"/>
                    </a:ext>
                  </a:extLst>
                </a:gridCol>
              </a:tblGrid>
              <a:tr h="348044">
                <a:tc>
                  <a:txBody>
                    <a:bodyPr/>
                    <a:lstStyle/>
                    <a:p>
                      <a:pPr>
                        <a:lnSpc>
                          <a:spcPts val="1415"/>
                        </a:lnSpc>
                        <a:spcAft>
                          <a:spcPts val="1000"/>
                        </a:spcAft>
                      </a:pPr>
                      <a:r>
                        <a:rPr lang="de-CH" sz="700" spc="20" dirty="0">
                          <a:effectLst/>
                          <a:latin typeface="Arial Narrow" panose="020B0606020202030204" pitchFamily="34" charset="0"/>
                          <a:ea typeface="Arial" panose="020B0604020202020204" pitchFamily="34" charset="0"/>
                          <a:cs typeface="Arial" panose="020B0604020202020204" pitchFamily="34" charset="0"/>
                        </a:rPr>
                        <a:t>Übersicht der Handlungskompetenzen </a:t>
                      </a:r>
                      <a:endParaRPr lang="de-CH" sz="800" spc="20" dirty="0">
                        <a:effectLst/>
                        <a:latin typeface="Arial" panose="020B0604020202020204" pitchFamily="34" charset="0"/>
                        <a:ea typeface="Arial" panose="020B0604020202020204" pitchFamily="34" charset="0"/>
                        <a:cs typeface="Times New Roman" panose="02020603050405020304" pitchFamily="18" charset="0"/>
                      </a:endParaRPr>
                    </a:p>
                    <a:p>
                      <a:pPr>
                        <a:lnSpc>
                          <a:spcPts val="1415"/>
                        </a:lnSpc>
                        <a:spcAft>
                          <a:spcPts val="1000"/>
                        </a:spcAft>
                      </a:pPr>
                      <a:r>
                        <a:rPr lang="de-CH" sz="700" spc="2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Berufsfachschule </a:t>
                      </a:r>
                      <a:endParaRPr lang="de-CH" sz="800" spc="20" dirty="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ts val="1415"/>
                        </a:lnSpc>
                        <a:spcAft>
                          <a:spcPts val="1000"/>
                        </a:spcAft>
                      </a:pPr>
                      <a:r>
                        <a:rPr lang="de-CH" sz="700" spc="20">
                          <a:solidFill>
                            <a:srgbClr val="000000"/>
                          </a:solidFill>
                          <a:effectLst/>
                          <a:latin typeface="Arial Narrow" panose="020B0606020202030204" pitchFamily="34" charset="0"/>
                          <a:ea typeface="Arial" panose="020B0604020202020204" pitchFamily="34" charset="0"/>
                          <a:cs typeface="Arial" panose="020B0604020202020204" pitchFamily="34" charset="0"/>
                        </a:rPr>
                        <a:t>Lektionen pro Semester</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422637015"/>
                  </a:ext>
                </a:extLst>
              </a:tr>
              <a:tr h="136902">
                <a:tc>
                  <a:txBody>
                    <a:bodyPr/>
                    <a:lstStyle/>
                    <a:p>
                      <a:pPr>
                        <a:lnSpc>
                          <a:spcPts val="1415"/>
                        </a:lnSpc>
                        <a:spcAft>
                          <a:spcPts val="1000"/>
                        </a:spcAft>
                      </a:pPr>
                      <a:r>
                        <a:rPr lang="de-CH" sz="700" spc="20">
                          <a:effectLst/>
                          <a:latin typeface="Arial Narrow" panose="020B0606020202030204" pitchFamily="34" charset="0"/>
                          <a:ea typeface="Arial" panose="020B0604020202020204" pitchFamily="34" charset="0"/>
                          <a:cs typeface="Arial" panose="020B0604020202020204" pitchFamily="34" charset="0"/>
                        </a:rPr>
                        <a:t> </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15"/>
                        </a:lnSpc>
                        <a:spcAft>
                          <a:spcPts val="10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 Lehrjahr</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tc gridSpan="2">
                  <a:txBody>
                    <a:bodyPr/>
                    <a:lstStyle/>
                    <a:p>
                      <a:pPr algn="ctr">
                        <a:lnSpc>
                          <a:spcPts val="1415"/>
                        </a:lnSpc>
                        <a:spcAft>
                          <a:spcPts val="10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 Lehrjahr</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tc gridSpan="2">
                  <a:txBody>
                    <a:bodyPr/>
                    <a:lstStyle/>
                    <a:p>
                      <a:pPr algn="ctr">
                        <a:lnSpc>
                          <a:spcPts val="1415"/>
                        </a:lnSpc>
                        <a:spcAft>
                          <a:spcPts val="10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 Lehrjahr</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116993563"/>
                  </a:ext>
                </a:extLst>
              </a:tr>
              <a:tr h="136902">
                <a:tc>
                  <a:txBody>
                    <a:bodyPr/>
                    <a:lstStyle/>
                    <a:p>
                      <a:pPr>
                        <a:lnSpc>
                          <a:spcPts val="1415"/>
                        </a:lnSpc>
                        <a:spcAft>
                          <a:spcPts val="10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 </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700" b="1" spc="20">
                          <a:effectLst/>
                          <a:latin typeface="Arial Narrow" panose="020B0606020202030204" pitchFamily="34" charset="0"/>
                          <a:ea typeface="Arial" panose="020B0604020202020204" pitchFamily="34" charset="0"/>
                          <a:cs typeface="Arial" panose="020B0604020202020204" pitchFamily="34" charset="0"/>
                        </a:rPr>
                        <a:t>1</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700" b="1" spc="20">
                          <a:effectLst/>
                          <a:latin typeface="Arial Narrow" panose="020B0606020202030204" pitchFamily="34" charset="0"/>
                          <a:ea typeface="Arial" panose="020B0604020202020204" pitchFamily="34" charset="0"/>
                          <a:cs typeface="Arial" panose="020B0604020202020204" pitchFamily="34" charset="0"/>
                        </a:rPr>
                        <a:t>2</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700" b="1" spc="20">
                          <a:effectLst/>
                          <a:latin typeface="Arial Narrow" panose="020B0606020202030204" pitchFamily="34" charset="0"/>
                          <a:ea typeface="Arial" panose="020B0604020202020204" pitchFamily="34" charset="0"/>
                          <a:cs typeface="Arial" panose="020B0604020202020204" pitchFamily="34" charset="0"/>
                        </a:rPr>
                        <a:t>3</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700" b="1" spc="20">
                          <a:effectLst/>
                          <a:latin typeface="Arial Narrow" panose="020B0606020202030204" pitchFamily="34" charset="0"/>
                          <a:ea typeface="Arial" panose="020B0604020202020204" pitchFamily="34" charset="0"/>
                          <a:cs typeface="Arial" panose="020B0604020202020204" pitchFamily="34" charset="0"/>
                        </a:rPr>
                        <a:t>4</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700" b="1" spc="20">
                          <a:effectLst/>
                          <a:latin typeface="Arial Narrow" panose="020B0606020202030204" pitchFamily="34" charset="0"/>
                          <a:ea typeface="Arial" panose="020B0604020202020204" pitchFamily="34" charset="0"/>
                          <a:cs typeface="Arial" panose="020B0604020202020204" pitchFamily="34" charset="0"/>
                        </a:rPr>
                        <a:t>5</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Aft>
                          <a:spcPts val="1000"/>
                        </a:spcAft>
                      </a:pPr>
                      <a:r>
                        <a:rPr lang="de-CH" sz="700" b="1" spc="20">
                          <a:effectLst/>
                          <a:latin typeface="Arial Narrow" panose="020B0606020202030204" pitchFamily="34" charset="0"/>
                          <a:ea typeface="Arial" panose="020B0604020202020204" pitchFamily="34" charset="0"/>
                          <a:cs typeface="Arial" panose="020B0604020202020204" pitchFamily="34" charset="0"/>
                        </a:rPr>
                        <a:t>6</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039590"/>
                  </a:ext>
                </a:extLst>
              </a:tr>
              <a:tr h="259409">
                <a:tc>
                  <a:txBody>
                    <a:bodyPr/>
                    <a:lstStyle/>
                    <a:p>
                      <a:pPr>
                        <a:lnSpc>
                          <a:spcPts val="1415"/>
                        </a:lnSpc>
                        <a:spcBef>
                          <a:spcPts val="200"/>
                        </a:spcBef>
                        <a:spcAft>
                          <a:spcPts val="200"/>
                        </a:spcAft>
                      </a:pPr>
                      <a:r>
                        <a:rPr lang="de-CH" sz="700" b="1"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 Bewirtschaften von Medikamenten und anderen Produkten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415"/>
                        </a:lnSpc>
                      </a:pPr>
                      <a:endParaRPr lang="de-CH" sz="800">
                        <a:effectLst/>
                        <a:latin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415"/>
                        </a:lnSpc>
                      </a:pPr>
                      <a:endParaRPr lang="de-CH" sz="800">
                        <a:effectLst/>
                        <a:latin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415"/>
                        </a:lnSpc>
                      </a:pPr>
                      <a:endParaRPr lang="de-CH" sz="800">
                        <a:effectLst/>
                        <a:latin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415"/>
                        </a:lnSpc>
                      </a:pPr>
                      <a:endParaRPr lang="de-CH" sz="800">
                        <a:effectLst/>
                        <a:latin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18435768"/>
                  </a:ext>
                </a:extLst>
              </a:tr>
              <a:tr h="259409">
                <a:tc>
                  <a:txBody>
                    <a:bodyPr/>
                    <a:lstStyle/>
                    <a:p>
                      <a:pP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d1 Lagerbestand der Apotheke kontrollieren und fehlende Medikamente und andere Produkte bestellen.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525634"/>
                  </a:ext>
                </a:extLst>
              </a:tr>
              <a:tr h="259409">
                <a:tc>
                  <a:txBody>
                    <a:bodyPr/>
                    <a:lstStyle/>
                    <a:p>
                      <a:pP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d2 Lieferungen von Medika­menten und anderen Produkten entgegennehmen, kontrollieren und einlagern.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511398"/>
                  </a:ext>
                </a:extLst>
              </a:tr>
              <a:tr h="386144">
                <a:tc>
                  <a:txBody>
                    <a:bodyPr/>
                    <a:lstStyle/>
                    <a:p>
                      <a:pP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d3 Nicht verwendete, verfallene Medikamente und andere Produkte sowie Chargenrückrufe zurücksenden </a:t>
                      </a:r>
                      <a:br>
                        <a:rPr lang="de-CH" sz="700" spc="20">
                          <a:effectLst/>
                          <a:latin typeface="Arial Narrow" panose="020B0606020202030204" pitchFamily="34" charset="0"/>
                          <a:ea typeface="Times New Roman" panose="02020603050405020304" pitchFamily="18" charset="0"/>
                          <a:cs typeface="Arial" panose="020B0604020202020204" pitchFamily="34" charset="0"/>
                        </a:rPr>
                      </a:br>
                      <a:r>
                        <a:rPr lang="de-CH" sz="700" spc="20">
                          <a:effectLst/>
                          <a:latin typeface="Arial Narrow" panose="020B0606020202030204" pitchFamily="34" charset="0"/>
                          <a:ea typeface="Times New Roman" panose="02020603050405020304" pitchFamily="18" charset="0"/>
                          <a:cs typeface="Arial" panose="020B0604020202020204" pitchFamily="34" charset="0"/>
                        </a:rPr>
                        <a:t>oder als Abfall entsorgen.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225479"/>
                  </a:ext>
                </a:extLst>
              </a:tr>
              <a:tr h="381917">
                <a:tc>
                  <a:txBody>
                    <a:bodyPr/>
                    <a:lstStyle/>
                    <a:p>
                      <a:pP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d4 Chemikalien unter Verantwortung der Apothekerin oder des Apothekers lagern, einsetzen, verkaufen und als Abfall entsorgen.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20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520850"/>
                  </a:ext>
                </a:extLst>
              </a:tr>
              <a:tr h="136902">
                <a:tc>
                  <a:txBody>
                    <a:bodyPr/>
                    <a:lstStyle/>
                    <a:p>
                      <a:pPr>
                        <a:lnSpc>
                          <a:spcPts val="1415"/>
                        </a:lnSpc>
                        <a:spcBef>
                          <a:spcPts val="200"/>
                        </a:spcBef>
                        <a:spcAft>
                          <a:spcPts val="200"/>
                        </a:spcAft>
                      </a:pPr>
                      <a:r>
                        <a:rPr lang="de-CH" sz="700" b="1"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 Organisieren und Ausführen administrativer Aufgaben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nSpc>
                          <a:spcPts val="1415"/>
                        </a:lnSpc>
                      </a:pPr>
                      <a:endParaRPr lang="de-CH" sz="800">
                        <a:effectLst/>
                        <a:latin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nSpc>
                          <a:spcPts val="1415"/>
                        </a:lnSpc>
                      </a:pPr>
                      <a:endParaRPr lang="de-CH" sz="800">
                        <a:effectLst/>
                        <a:latin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nSpc>
                          <a:spcPts val="1415"/>
                        </a:lnSpc>
                      </a:pPr>
                      <a:endParaRPr lang="de-CH" sz="800">
                        <a:effectLst/>
                        <a:latin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nSpc>
                          <a:spcPts val="1415"/>
                        </a:lnSpc>
                      </a:pPr>
                      <a:endParaRPr lang="de-CH" sz="800">
                        <a:effectLst/>
                        <a:latin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extLst>
                  <a:ext uri="{0D108BD9-81ED-4DB2-BD59-A6C34878D82A}">
                    <a16:rowId xmlns:a16="http://schemas.microsoft.com/office/drawing/2014/main" val="1728979983"/>
                  </a:ext>
                </a:extLst>
              </a:tr>
              <a:tr h="259409">
                <a:tc>
                  <a:txBody>
                    <a:bodyPr/>
                    <a:lstStyle/>
                    <a:p>
                      <a:pP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e1 Kundeninformationen erheben und Kundendossiers der Apotheke führen.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528325"/>
                  </a:ext>
                </a:extLst>
              </a:tr>
              <a:tr h="259409">
                <a:tc>
                  <a:txBody>
                    <a:bodyPr/>
                    <a:lstStyle/>
                    <a:p>
                      <a:pP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e2 Forderungen aus dem Verkauf von Medikamenten, Produkten und Leistungen verwalten.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231144"/>
                  </a:ext>
                </a:extLst>
              </a:tr>
              <a:tr h="259409">
                <a:tc>
                  <a:txBody>
                    <a:bodyPr/>
                    <a:lstStyle/>
                    <a:p>
                      <a:pP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e3 Medikamente und Produkte für den Verkauf vorbereiten und präsentieren.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49167"/>
                  </a:ext>
                </a:extLst>
              </a:tr>
              <a:tr h="259409">
                <a:tc>
                  <a:txBody>
                    <a:bodyPr/>
                    <a:lstStyle/>
                    <a:p>
                      <a:pP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e4 Abläufe in der Apotheke organisieren und </a:t>
                      </a:r>
                      <a:br>
                        <a:rPr lang="de-CH" sz="700" spc="20">
                          <a:effectLst/>
                          <a:latin typeface="Arial Narrow" panose="020B0606020202030204" pitchFamily="34" charset="0"/>
                          <a:ea typeface="Times New Roman" panose="02020603050405020304" pitchFamily="18" charset="0"/>
                          <a:cs typeface="Arial" panose="020B0604020202020204" pitchFamily="34" charset="0"/>
                        </a:rPr>
                      </a:br>
                      <a:r>
                        <a:rPr lang="de-CH" sz="700" spc="20">
                          <a:effectLst/>
                          <a:latin typeface="Arial Narrow" panose="020B0606020202030204" pitchFamily="34" charset="0"/>
                          <a:ea typeface="Times New Roman" panose="02020603050405020304" pitchFamily="18" charset="0"/>
                          <a:cs typeface="Arial" panose="020B0604020202020204" pitchFamily="34" charset="0"/>
                        </a:rPr>
                        <a:t>optimieren.</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15"/>
                        </a:lnSpc>
                        <a:spcBef>
                          <a:spcPts val="200"/>
                        </a:spcBef>
                        <a:spcAft>
                          <a:spcPts val="200"/>
                        </a:spcAft>
                      </a:pPr>
                      <a:r>
                        <a:rPr lang="de-CH" sz="700" spc="2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10</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15"/>
                        </a:lnSpc>
                        <a:spcBef>
                          <a:spcPts val="200"/>
                        </a:spcBef>
                        <a:spcAft>
                          <a:spcPts val="200"/>
                        </a:spcAft>
                      </a:pPr>
                      <a:r>
                        <a:rPr lang="de-CH" sz="700" spc="20" dirty="0">
                          <a:effectLst/>
                          <a:latin typeface="Arial Narrow" panose="020B0606020202030204" pitchFamily="34" charset="0"/>
                          <a:ea typeface="Times New Roman" panose="02020603050405020304" pitchFamily="18" charset="0"/>
                          <a:cs typeface="Arial" panose="020B0604020202020204" pitchFamily="34" charset="0"/>
                        </a:rPr>
                        <a:t>--</a:t>
                      </a:r>
                      <a:endParaRPr lang="de-CH" sz="800" spc="20" dirty="0">
                        <a:effectLst/>
                        <a:latin typeface="Arial" panose="020B0604020202020204" pitchFamily="34" charset="0"/>
                        <a:ea typeface="Arial" panose="020B0604020202020204" pitchFamily="34" charset="0"/>
                        <a:cs typeface="Times New Roman" panose="02020603050405020304" pitchFamily="18" charset="0"/>
                      </a:endParaRPr>
                    </a:p>
                  </a:txBody>
                  <a:tcPr marL="25181" marR="2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926780"/>
                  </a:ext>
                </a:extLst>
              </a:tr>
            </a:tbl>
          </a:graphicData>
        </a:graphic>
      </p:graphicFrame>
      <p:sp>
        <p:nvSpPr>
          <p:cNvPr id="2" name="Titel 1">
            <a:extLst>
              <a:ext uri="{FF2B5EF4-FFF2-40B4-BE49-F238E27FC236}">
                <a16:creationId xmlns:a16="http://schemas.microsoft.com/office/drawing/2014/main" id="{CEE18123-A9C7-42CC-B5FB-F1D12A3986F7}"/>
              </a:ext>
            </a:extLst>
          </p:cNvPr>
          <p:cNvSpPr>
            <a:spLocks noGrp="1"/>
          </p:cNvSpPr>
          <p:nvPr>
            <p:ph type="title"/>
          </p:nvPr>
        </p:nvSpPr>
        <p:spPr>
          <a:xfrm>
            <a:off x="628650" y="995854"/>
            <a:ext cx="7886700" cy="1129412"/>
          </a:xfrm>
        </p:spPr>
        <p:txBody>
          <a:bodyPr vert="horz" lIns="68580" tIns="34290" rIns="68580" bIns="34290" rtlCol="0" anchor="ctr">
            <a:normAutofit/>
          </a:bodyPr>
          <a:lstStyle/>
          <a:p>
            <a:r>
              <a:rPr lang="en-US" sz="3900" err="1"/>
              <a:t>Detaillierte</a:t>
            </a:r>
            <a:r>
              <a:rPr lang="en-US" sz="3900"/>
              <a:t> </a:t>
            </a:r>
            <a:r>
              <a:rPr lang="en-US" sz="3900" err="1"/>
              <a:t>Lektionentabelle</a:t>
            </a:r>
            <a:endParaRPr lang="en-US" sz="3900"/>
          </a:p>
        </p:txBody>
      </p:sp>
      <p:pic>
        <p:nvPicPr>
          <p:cNvPr id="6" name="Bild 1" descr="Logo_300">
            <a:extLst>
              <a:ext uri="{FF2B5EF4-FFF2-40B4-BE49-F238E27FC236}">
                <a16:creationId xmlns:a16="http://schemas.microsoft.com/office/drawing/2014/main" id="{24BE5449-F360-4FF9-9A1E-0A8E7115B593}"/>
              </a:ext>
            </a:extLst>
          </p:cNvPr>
          <p:cNvPicPr>
            <a:picLocks noChangeAspect="1"/>
          </p:cNvPicPr>
          <p:nvPr/>
        </p:nvPicPr>
        <p:blipFill>
          <a:blip r:embed="rId3"/>
          <a:srcRect/>
          <a:stretch>
            <a:fillRect/>
          </a:stretch>
        </p:blipFill>
        <p:spPr bwMode="auto">
          <a:xfrm>
            <a:off x="7872698" y="1141571"/>
            <a:ext cx="862965" cy="302895"/>
          </a:xfrm>
          <a:prstGeom prst="rect">
            <a:avLst/>
          </a:prstGeom>
          <a:noFill/>
          <a:ln w="9525">
            <a:noFill/>
            <a:miter lim="800000"/>
            <a:headEnd/>
            <a:tailEnd/>
          </a:ln>
        </p:spPr>
      </p:pic>
      <p:sp>
        <p:nvSpPr>
          <p:cNvPr id="3" name="Textfeld 2">
            <a:extLst>
              <a:ext uri="{FF2B5EF4-FFF2-40B4-BE49-F238E27FC236}">
                <a16:creationId xmlns:a16="http://schemas.microsoft.com/office/drawing/2014/main" id="{45D9F8DB-C9CB-44B7-8225-91F1A2D72172}"/>
              </a:ext>
            </a:extLst>
          </p:cNvPr>
          <p:cNvSpPr txBox="1"/>
          <p:nvPr/>
        </p:nvSpPr>
        <p:spPr>
          <a:xfrm>
            <a:off x="500063" y="4030206"/>
            <a:ext cx="657225" cy="300082"/>
          </a:xfrm>
          <a:prstGeom prst="rect">
            <a:avLst/>
          </a:prstGeom>
          <a:solidFill>
            <a:srgbClr val="FFFF00">
              <a:alpha val="44000"/>
            </a:srgbClr>
          </a:solidFill>
        </p:spPr>
        <p:txBody>
          <a:bodyPr wrap="square" rtlCol="0">
            <a:spAutoFit/>
          </a:bodyPr>
          <a:lstStyle/>
          <a:p>
            <a:pPr defTabSz="685800" fontAlgn="auto">
              <a:spcBef>
                <a:spcPts val="0"/>
              </a:spcBef>
              <a:spcAft>
                <a:spcPts val="0"/>
              </a:spcAft>
            </a:pPr>
            <a:endParaRPr lang="de-CH" sz="1350" dirty="0">
              <a:solidFill>
                <a:prstClr val="black"/>
              </a:solidFill>
              <a:latin typeface="Calibri" panose="020F0502020204030204"/>
            </a:endParaRPr>
          </a:p>
        </p:txBody>
      </p:sp>
    </p:spTree>
    <p:extLst>
      <p:ext uri="{BB962C8B-B14F-4D97-AF65-F5344CB8AC3E}">
        <p14:creationId xmlns:p14="http://schemas.microsoft.com/office/powerpoint/2010/main" val="33076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9"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Calibri" panose="020F0502020204030204"/>
            </a:endParaRPr>
          </a:p>
        </p:txBody>
      </p:sp>
      <p:sp>
        <p:nvSpPr>
          <p:cNvPr id="40"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50ACD362-9FDE-4704-A510-1BEDB212A5BB}"/>
              </a:ext>
            </a:extLst>
          </p:cNvPr>
          <p:cNvSpPr>
            <a:spLocks noGrp="1"/>
          </p:cNvSpPr>
          <p:nvPr>
            <p:ph type="title"/>
          </p:nvPr>
        </p:nvSpPr>
        <p:spPr>
          <a:xfrm>
            <a:off x="963931" y="1645197"/>
            <a:ext cx="6056111" cy="1213867"/>
          </a:xfrm>
        </p:spPr>
        <p:txBody>
          <a:bodyPr anchor="ctr">
            <a:normAutofit/>
          </a:bodyPr>
          <a:lstStyle/>
          <a:p>
            <a:r>
              <a:rPr lang="de-CH" sz="5400"/>
              <a:t>Fremdsprache</a:t>
            </a:r>
            <a:endParaRPr lang="de-CH" sz="5400" dirty="0"/>
          </a:p>
        </p:txBody>
      </p:sp>
      <p:sp>
        <p:nvSpPr>
          <p:cNvPr id="3" name="Inhaltsplatzhalter 2">
            <a:extLst>
              <a:ext uri="{FF2B5EF4-FFF2-40B4-BE49-F238E27FC236}">
                <a16:creationId xmlns:a16="http://schemas.microsoft.com/office/drawing/2014/main" id="{C258E702-7F19-4F07-829B-0190DAA3817E}"/>
              </a:ext>
            </a:extLst>
          </p:cNvPr>
          <p:cNvSpPr>
            <a:spLocks noGrp="1"/>
          </p:cNvSpPr>
          <p:nvPr>
            <p:ph idx="1"/>
          </p:nvPr>
        </p:nvSpPr>
        <p:spPr>
          <a:xfrm>
            <a:off x="963931" y="3084352"/>
            <a:ext cx="6056111" cy="2100296"/>
          </a:xfrm>
        </p:spPr>
        <p:txBody>
          <a:bodyPr anchor="t">
            <a:normAutofit/>
          </a:bodyPr>
          <a:lstStyle/>
          <a:p>
            <a:r>
              <a:rPr lang="de-DE" sz="1800">
                <a:latin typeface="Myriad W01"/>
              </a:rPr>
              <a:t>Die Fremdsprache richtet sich weiterhin nach den kantonalen Angeboten (Deutsch, Italienisch, Französisch oder Englisch) </a:t>
            </a:r>
          </a:p>
          <a:p>
            <a:r>
              <a:rPr lang="de-DE" sz="1800">
                <a:latin typeface="Myriad W01"/>
              </a:rPr>
              <a:t>Sie ist Teil des Handlungskompetenzbereichs a «Beraten und Bedienen der Kundinnen und Kunden» </a:t>
            </a:r>
          </a:p>
          <a:p>
            <a:r>
              <a:rPr lang="de-DE" sz="1800">
                <a:latin typeface="Myriad W01"/>
              </a:rPr>
              <a:t>Sie wird im Zeugnis nicht mehr separat ausgewiesen.</a:t>
            </a:r>
          </a:p>
          <a:p>
            <a:endParaRPr lang="de-CH" sz="1800" dirty="0"/>
          </a:p>
        </p:txBody>
      </p:sp>
      <p:pic>
        <p:nvPicPr>
          <p:cNvPr id="7" name="Bild 1" descr="Logo_300">
            <a:extLst>
              <a:ext uri="{FF2B5EF4-FFF2-40B4-BE49-F238E27FC236}">
                <a16:creationId xmlns:a16="http://schemas.microsoft.com/office/drawing/2014/main" id="{2901C73A-A16F-4934-8196-B78C59CF1CC8}"/>
              </a:ext>
            </a:extLst>
          </p:cNvPr>
          <p:cNvPicPr>
            <a:picLocks noChangeAspect="1"/>
          </p:cNvPicPr>
          <p:nvPr/>
        </p:nvPicPr>
        <p:blipFill>
          <a:blip r:embed="rId3"/>
          <a:srcRect/>
          <a:stretch>
            <a:fillRect/>
          </a:stretch>
        </p:blipFill>
        <p:spPr bwMode="auto">
          <a:xfrm>
            <a:off x="7607613" y="1427321"/>
            <a:ext cx="862965" cy="302895"/>
          </a:xfrm>
          <a:prstGeom prst="rect">
            <a:avLst/>
          </a:prstGeom>
          <a:noFill/>
          <a:ln w="9525">
            <a:noFill/>
            <a:miter lim="800000"/>
            <a:headEnd/>
            <a:tailEnd/>
          </a:ln>
        </p:spPr>
      </p:pic>
    </p:spTree>
    <p:extLst>
      <p:ext uri="{BB962C8B-B14F-4D97-AF65-F5344CB8AC3E}">
        <p14:creationId xmlns:p14="http://schemas.microsoft.com/office/powerpoint/2010/main" val="173963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44E9438E-C858-4B73-A618-F64249478C3B}"/>
              </a:ext>
            </a:extLst>
          </p:cNvPr>
          <p:cNvSpPr>
            <a:spLocks noGrp="1"/>
          </p:cNvSpPr>
          <p:nvPr>
            <p:ph type="title"/>
          </p:nvPr>
        </p:nvSpPr>
        <p:spPr>
          <a:xfrm>
            <a:off x="606479" y="1147447"/>
            <a:ext cx="6927525" cy="891713"/>
          </a:xfrm>
        </p:spPr>
        <p:txBody>
          <a:bodyPr anchor="b">
            <a:normAutofit/>
          </a:bodyPr>
          <a:lstStyle/>
          <a:p>
            <a:r>
              <a:rPr lang="de-CH" sz="4050"/>
              <a:t>Leistungsziele Fremdsprache</a:t>
            </a:r>
          </a:p>
        </p:txBody>
      </p:sp>
      <p:grpSp>
        <p:nvGrpSpPr>
          <p:cNvPr id="30" name="Group 2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56026"/>
            <a:ext cx="8771312" cy="586632"/>
            <a:chOff x="-2" y="1998368"/>
            <a:chExt cx="11695083" cy="782176"/>
          </a:xfrm>
          <a:solidFill>
            <a:srgbClr val="FFEB00"/>
          </a:solidFill>
        </p:grpSpPr>
        <p:sp>
          <p:nvSpPr>
            <p:cNvPr id="31" name="Rectangle 3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2" name="Rectangle 3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sp>
        <p:nvSpPr>
          <p:cNvPr id="34" name="Rectangle 3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09560"/>
            <a:ext cx="8537522"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ECD40A40-9184-4A13-81C5-712A4623CEC1}"/>
              </a:ext>
            </a:extLst>
          </p:cNvPr>
          <p:cNvSpPr>
            <a:spLocks noGrp="1"/>
          </p:cNvSpPr>
          <p:nvPr>
            <p:ph idx="1"/>
          </p:nvPr>
        </p:nvSpPr>
        <p:spPr>
          <a:xfrm>
            <a:off x="595245" y="2806882"/>
            <a:ext cx="7607751" cy="2576648"/>
          </a:xfrm>
        </p:spPr>
        <p:txBody>
          <a:bodyPr anchor="ctr">
            <a:normAutofit lnSpcReduction="10000"/>
          </a:bodyPr>
          <a:lstStyle/>
          <a:p>
            <a:r>
              <a:rPr lang="de-DE" sz="1800" dirty="0"/>
              <a:t>a1.8 Empfängt Kundinnen und Kunden, klärt ihre Bedürfnisse und organisiert die weitere Betreuung in einer zweiten Landessprache oder in Englisch. (K3) </a:t>
            </a:r>
          </a:p>
          <a:p>
            <a:r>
              <a:rPr lang="de-DE" sz="1800" dirty="0"/>
              <a:t>a2.9 führt ein einfaches Gespräch zu Gesundheitsförderung und Krankheitsprävention in einer zweiten Landessprache oder in Englisch. (K3)</a:t>
            </a:r>
          </a:p>
          <a:p>
            <a:r>
              <a:rPr lang="de-DE" sz="1800" dirty="0"/>
              <a:t>a3.8 führt ein einfaches Verkaufs- und Beratungsgespräch von nicht rezeptpflichtigen Produkten in einer zweiten Landesprache oder in Englisch durch. (K3)</a:t>
            </a:r>
          </a:p>
          <a:p>
            <a:r>
              <a:rPr lang="de-DE" sz="1800" dirty="0"/>
              <a:t>a4.7 führt ein einfaches Reklamationsgespräch in einer zweiten Landesprache oder in Englisch durch. (K3)</a:t>
            </a:r>
            <a:endParaRPr lang="de-CH" sz="1800" dirty="0"/>
          </a:p>
        </p:txBody>
      </p:sp>
      <p:pic>
        <p:nvPicPr>
          <p:cNvPr id="9" name="Bild 1" descr="Logo_300">
            <a:extLst>
              <a:ext uri="{FF2B5EF4-FFF2-40B4-BE49-F238E27FC236}">
                <a16:creationId xmlns:a16="http://schemas.microsoft.com/office/drawing/2014/main" id="{7077C99E-D0DC-40DE-ADFE-86F23072AB93}"/>
              </a:ext>
            </a:extLst>
          </p:cNvPr>
          <p:cNvPicPr>
            <a:picLocks noChangeAspect="1"/>
          </p:cNvPicPr>
          <p:nvPr/>
        </p:nvPicPr>
        <p:blipFill>
          <a:blip r:embed="rId3"/>
          <a:srcRect/>
          <a:stretch>
            <a:fillRect/>
          </a:stretch>
        </p:blipFill>
        <p:spPr bwMode="auto">
          <a:xfrm>
            <a:off x="7908346" y="1147448"/>
            <a:ext cx="862965" cy="302895"/>
          </a:xfrm>
          <a:prstGeom prst="rect">
            <a:avLst/>
          </a:prstGeom>
          <a:noFill/>
          <a:ln w="9525">
            <a:noFill/>
            <a:miter lim="800000"/>
            <a:headEnd/>
            <a:tailEnd/>
          </a:ln>
        </p:spPr>
      </p:pic>
    </p:spTree>
    <p:extLst>
      <p:ext uri="{BB962C8B-B14F-4D97-AF65-F5344CB8AC3E}">
        <p14:creationId xmlns:p14="http://schemas.microsoft.com/office/powerpoint/2010/main" val="195036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3" name="Titel 1">
            <a:extLst>
              <a:ext uri="{FF2B5EF4-FFF2-40B4-BE49-F238E27FC236}">
                <a16:creationId xmlns:a16="http://schemas.microsoft.com/office/drawing/2014/main" id="{2CE0AF64-CD65-44EA-8241-329C830AAC9C}"/>
              </a:ext>
            </a:extLst>
          </p:cNvPr>
          <p:cNvSpPr txBox="1">
            <a:spLocks/>
          </p:cNvSpPr>
          <p:nvPr/>
        </p:nvSpPr>
        <p:spPr>
          <a:xfrm>
            <a:off x="483799" y="1251737"/>
            <a:ext cx="3212237" cy="900271"/>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450"/>
              </a:spcAft>
            </a:pPr>
            <a:r>
              <a:rPr lang="en-US" sz="3600" b="1" dirty="0">
                <a:solidFill>
                  <a:prstClr val="black"/>
                </a:solidFill>
                <a:latin typeface="Calibri Light" panose="020F0302020204030204"/>
              </a:rPr>
              <a:t>HKO</a:t>
            </a:r>
          </a:p>
        </p:txBody>
      </p:sp>
      <p:sp>
        <p:nvSpPr>
          <p:cNvPr id="30" name="Rectangle 2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400" y="2315935"/>
            <a:ext cx="3017520" cy="20574"/>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 name="Textplatzhalter 1">
            <a:extLst>
              <a:ext uri="{FF2B5EF4-FFF2-40B4-BE49-F238E27FC236}">
                <a16:creationId xmlns:a16="http://schemas.microsoft.com/office/drawing/2014/main" id="{2099A18F-059F-42D1-B49B-4F3358DDB9B6}"/>
              </a:ext>
            </a:extLst>
          </p:cNvPr>
          <p:cNvSpPr txBox="1">
            <a:spLocks/>
          </p:cNvSpPr>
          <p:nvPr/>
        </p:nvSpPr>
        <p:spPr>
          <a:xfrm>
            <a:off x="483800" y="2380576"/>
            <a:ext cx="3212238" cy="2633957"/>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en-US" sz="2100" dirty="0">
                <a:solidFill>
                  <a:prstClr val="black"/>
                </a:solidFill>
                <a:latin typeface="Calibri" panose="020F0502020204030204"/>
              </a:rPr>
              <a:t>Der </a:t>
            </a:r>
            <a:r>
              <a:rPr lang="en-US" sz="2100" dirty="0" err="1">
                <a:solidFill>
                  <a:prstClr val="black"/>
                </a:solidFill>
                <a:latin typeface="Calibri" panose="020F0502020204030204"/>
              </a:rPr>
              <a:t>Unterricht</a:t>
            </a:r>
            <a:r>
              <a:rPr lang="en-US" sz="2100" dirty="0">
                <a:solidFill>
                  <a:prstClr val="black"/>
                </a:solidFill>
                <a:latin typeface="Calibri" panose="020F0502020204030204"/>
              </a:rPr>
              <a:t> </a:t>
            </a:r>
            <a:r>
              <a:rPr lang="en-US" sz="2100" dirty="0" err="1">
                <a:solidFill>
                  <a:prstClr val="black"/>
                </a:solidFill>
                <a:latin typeface="Calibri" panose="020F0502020204030204"/>
              </a:rPr>
              <a:t>bzw</a:t>
            </a:r>
            <a:r>
              <a:rPr lang="en-US" sz="2100" dirty="0">
                <a:solidFill>
                  <a:prstClr val="black"/>
                </a:solidFill>
                <a:latin typeface="Calibri" panose="020F0502020204030204"/>
              </a:rPr>
              <a:t>. das </a:t>
            </a:r>
            <a:r>
              <a:rPr lang="en-US" sz="2100" dirty="0" err="1">
                <a:solidFill>
                  <a:prstClr val="black"/>
                </a:solidFill>
                <a:latin typeface="Calibri" panose="020F0502020204030204"/>
              </a:rPr>
              <a:t>Zeugnis</a:t>
            </a:r>
            <a:r>
              <a:rPr lang="en-US" sz="2100" dirty="0">
                <a:solidFill>
                  <a:prstClr val="black"/>
                </a:solidFill>
                <a:latin typeface="Calibri" panose="020F0502020204030204"/>
              </a:rPr>
              <a:t> </a:t>
            </a:r>
            <a:r>
              <a:rPr lang="en-US" sz="2100" dirty="0" err="1">
                <a:solidFill>
                  <a:prstClr val="black"/>
                </a:solidFill>
                <a:latin typeface="Calibri" panose="020F0502020204030204"/>
              </a:rPr>
              <a:t>wird</a:t>
            </a:r>
            <a:r>
              <a:rPr lang="en-US" sz="2100" dirty="0">
                <a:solidFill>
                  <a:prstClr val="black"/>
                </a:solidFill>
                <a:latin typeface="Calibri" panose="020F0502020204030204"/>
              </a:rPr>
              <a:t> </a:t>
            </a:r>
            <a:r>
              <a:rPr lang="en-US" sz="2100" dirty="0" err="1">
                <a:solidFill>
                  <a:prstClr val="black"/>
                </a:solidFill>
                <a:latin typeface="Calibri" panose="020F0502020204030204"/>
              </a:rPr>
              <a:t>nicht</a:t>
            </a:r>
            <a:r>
              <a:rPr lang="en-US" sz="2100" dirty="0">
                <a:solidFill>
                  <a:prstClr val="black"/>
                </a:solidFill>
                <a:latin typeface="Calibri" panose="020F0502020204030204"/>
              </a:rPr>
              <a:t> </a:t>
            </a:r>
            <a:r>
              <a:rPr lang="en-US" sz="2100" dirty="0" err="1">
                <a:solidFill>
                  <a:prstClr val="black"/>
                </a:solidFill>
                <a:latin typeface="Calibri" panose="020F0502020204030204"/>
              </a:rPr>
              <a:t>mehr</a:t>
            </a:r>
            <a:r>
              <a:rPr lang="en-US" sz="2100" dirty="0">
                <a:solidFill>
                  <a:prstClr val="black"/>
                </a:solidFill>
                <a:latin typeface="Calibri" panose="020F0502020204030204"/>
              </a:rPr>
              <a:t> </a:t>
            </a:r>
            <a:r>
              <a:rPr lang="en-US" sz="2100" dirty="0" err="1">
                <a:solidFill>
                  <a:prstClr val="black"/>
                </a:solidFill>
                <a:latin typeface="Calibri" panose="020F0502020204030204"/>
              </a:rPr>
              <a:t>nach</a:t>
            </a:r>
            <a:r>
              <a:rPr lang="en-US" sz="2100" dirty="0">
                <a:solidFill>
                  <a:prstClr val="black"/>
                </a:solidFill>
                <a:latin typeface="Calibri" panose="020F0502020204030204"/>
              </a:rPr>
              <a:t> </a:t>
            </a:r>
            <a:r>
              <a:rPr lang="en-US" sz="2100" dirty="0" err="1">
                <a:solidFill>
                  <a:prstClr val="black"/>
                </a:solidFill>
                <a:latin typeface="Calibri" panose="020F0502020204030204"/>
              </a:rPr>
              <a:t>Fächern</a:t>
            </a:r>
            <a:r>
              <a:rPr lang="en-US" sz="2100" dirty="0">
                <a:solidFill>
                  <a:prstClr val="black"/>
                </a:solidFill>
                <a:latin typeface="Calibri" panose="020F0502020204030204"/>
              </a:rPr>
              <a:t>, </a:t>
            </a:r>
            <a:r>
              <a:rPr lang="en-US" sz="2100" dirty="0" err="1">
                <a:solidFill>
                  <a:prstClr val="black"/>
                </a:solidFill>
                <a:latin typeface="Calibri" panose="020F0502020204030204"/>
              </a:rPr>
              <a:t>sondern</a:t>
            </a:r>
            <a:r>
              <a:rPr lang="en-US" sz="2100" dirty="0">
                <a:solidFill>
                  <a:prstClr val="black"/>
                </a:solidFill>
                <a:latin typeface="Calibri" panose="020F0502020204030204"/>
              </a:rPr>
              <a:t> </a:t>
            </a:r>
            <a:r>
              <a:rPr lang="en-US" sz="2100" dirty="0" err="1">
                <a:solidFill>
                  <a:prstClr val="black"/>
                </a:solidFill>
                <a:latin typeface="Calibri" panose="020F0502020204030204"/>
              </a:rPr>
              <a:t>nach</a:t>
            </a:r>
            <a:r>
              <a:rPr lang="en-US" sz="2100" dirty="0">
                <a:solidFill>
                  <a:prstClr val="black"/>
                </a:solidFill>
                <a:latin typeface="Calibri" panose="020F0502020204030204"/>
              </a:rPr>
              <a:t> </a:t>
            </a:r>
            <a:r>
              <a:rPr lang="en-US" sz="2100" dirty="0" err="1">
                <a:solidFill>
                  <a:prstClr val="black"/>
                </a:solidFill>
                <a:latin typeface="Calibri" panose="020F0502020204030204"/>
              </a:rPr>
              <a:t>Handlungskompetenz-bereichen</a:t>
            </a:r>
            <a:r>
              <a:rPr lang="en-US" sz="2100" dirty="0">
                <a:solidFill>
                  <a:prstClr val="black"/>
                </a:solidFill>
                <a:latin typeface="Calibri" panose="020F0502020204030204"/>
              </a:rPr>
              <a:t> </a:t>
            </a:r>
            <a:r>
              <a:rPr lang="en-US" sz="2100" dirty="0" err="1">
                <a:solidFill>
                  <a:prstClr val="black"/>
                </a:solidFill>
                <a:latin typeface="Calibri" panose="020F0502020204030204"/>
              </a:rPr>
              <a:t>organisiert</a:t>
            </a:r>
            <a:r>
              <a:rPr lang="en-US" sz="2100" dirty="0">
                <a:solidFill>
                  <a:prstClr val="black"/>
                </a:solidFill>
                <a:latin typeface="Calibri" panose="020F0502020204030204"/>
              </a:rPr>
              <a:t> und </a:t>
            </a:r>
            <a:r>
              <a:rPr lang="en-US" sz="2100" dirty="0" err="1">
                <a:solidFill>
                  <a:prstClr val="black"/>
                </a:solidFill>
                <a:latin typeface="Calibri" panose="020F0502020204030204"/>
              </a:rPr>
              <a:t>bewertet</a:t>
            </a:r>
            <a:r>
              <a:rPr lang="en-US" sz="2100" dirty="0">
                <a:solidFill>
                  <a:prstClr val="black"/>
                </a:solidFill>
                <a:latin typeface="Calibri" panose="020F0502020204030204"/>
              </a:rPr>
              <a:t>.</a:t>
            </a:r>
          </a:p>
        </p:txBody>
      </p:sp>
      <p:sp>
        <p:nvSpPr>
          <p:cNvPr id="32" name="Rectangle 3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5397270"/>
            <a:ext cx="555498" cy="115593"/>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018651"/>
            <a:ext cx="555498" cy="8875118"/>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Rectangle 3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5" y="112346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pic>
        <p:nvPicPr>
          <p:cNvPr id="2" name="Bildplatzhalter 6">
            <a:extLst>
              <a:ext uri="{FF2B5EF4-FFF2-40B4-BE49-F238E27FC236}">
                <a16:creationId xmlns:a16="http://schemas.microsoft.com/office/drawing/2014/main" id="{853523C0-7070-4EA2-8EFF-B688FE27E31F}"/>
              </a:ext>
            </a:extLst>
          </p:cNvPr>
          <p:cNvPicPr>
            <a:picLocks noChangeAspect="1"/>
          </p:cNvPicPr>
          <p:nvPr/>
        </p:nvPicPr>
        <p:blipFill rotWithShape="1">
          <a:blip r:embed="rId3">
            <a:extLst>
              <a:ext uri="{28A0092B-C50C-407E-A947-70E740481C1C}">
                <a14:useLocalDpi xmlns:a14="http://schemas.microsoft.com/office/drawing/2010/main" val="0"/>
              </a:ext>
            </a:extLst>
          </a:blip>
          <a:srcRect l="12734" r="7985" b="-1"/>
          <a:stretch/>
        </p:blipFill>
        <p:spPr>
          <a:xfrm>
            <a:off x="4490803" y="1345120"/>
            <a:ext cx="4221014" cy="3993107"/>
          </a:xfrm>
          <a:prstGeom prst="rect">
            <a:avLst/>
          </a:prstGeom>
        </p:spPr>
      </p:pic>
      <p:pic>
        <p:nvPicPr>
          <p:cNvPr id="10" name="Bild 1" descr="Logo_300">
            <a:extLst>
              <a:ext uri="{FF2B5EF4-FFF2-40B4-BE49-F238E27FC236}">
                <a16:creationId xmlns:a16="http://schemas.microsoft.com/office/drawing/2014/main" id="{F51134DC-88FA-4E6B-94F7-3243F0F64959}"/>
              </a:ext>
            </a:extLst>
          </p:cNvPr>
          <p:cNvPicPr>
            <a:picLocks noChangeAspect="1"/>
          </p:cNvPicPr>
          <p:nvPr/>
        </p:nvPicPr>
        <p:blipFill>
          <a:blip r:embed="rId4"/>
          <a:srcRect/>
          <a:stretch>
            <a:fillRect/>
          </a:stretch>
        </p:blipFill>
        <p:spPr bwMode="auto">
          <a:xfrm>
            <a:off x="8013273" y="1019592"/>
            <a:ext cx="862965" cy="302895"/>
          </a:xfrm>
          <a:prstGeom prst="rect">
            <a:avLst/>
          </a:prstGeom>
          <a:noFill/>
          <a:ln w="9525">
            <a:noFill/>
            <a:miter lim="800000"/>
            <a:headEnd/>
            <a:tailEnd/>
          </a:ln>
        </p:spPr>
      </p:pic>
    </p:spTree>
    <p:extLst>
      <p:ext uri="{BB962C8B-B14F-4D97-AF65-F5344CB8AC3E}">
        <p14:creationId xmlns:p14="http://schemas.microsoft.com/office/powerpoint/2010/main" val="232689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940B4834-8955-495B-A6C8-4287C5E96068}"/>
              </a:ext>
            </a:extLst>
          </p:cNvPr>
          <p:cNvSpPr>
            <a:spLocks noGrp="1"/>
          </p:cNvSpPr>
          <p:nvPr>
            <p:ph type="title"/>
          </p:nvPr>
        </p:nvSpPr>
        <p:spPr>
          <a:xfrm>
            <a:off x="483799" y="1954530"/>
            <a:ext cx="2847230" cy="2018212"/>
          </a:xfrm>
        </p:spPr>
        <p:txBody>
          <a:bodyPr anchor="t">
            <a:normAutofit/>
          </a:bodyPr>
          <a:lstStyle/>
          <a:p>
            <a:r>
              <a:rPr lang="de-CH" sz="3600" dirty="0"/>
              <a:t>Beispiel Schullehrplan HKB b</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168685"/>
            <a:ext cx="8986749" cy="1565846"/>
            <a:chOff x="143163" y="5763486"/>
            <a:chExt cx="11982332" cy="739555"/>
          </a:xfrm>
          <a:solidFill>
            <a:srgbClr val="FFEB00"/>
          </a:solidFill>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grpFill/>
            <a:ln w="177800">
              <a:solidFill>
                <a:srgbClr val="FFEB00"/>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80" y="1298122"/>
            <a:ext cx="4878975" cy="42617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F4693A4-C805-451A-8DA7-95296FF18F08}"/>
              </a:ext>
            </a:extLst>
          </p:cNvPr>
          <p:cNvSpPr>
            <a:spLocks noGrp="1"/>
          </p:cNvSpPr>
          <p:nvPr>
            <p:ph idx="1"/>
          </p:nvPr>
        </p:nvSpPr>
        <p:spPr>
          <a:xfrm>
            <a:off x="4242164" y="1954530"/>
            <a:ext cx="4156790" cy="3225335"/>
          </a:xfrm>
        </p:spPr>
        <p:txBody>
          <a:bodyPr anchor="t">
            <a:normAutofit/>
          </a:bodyPr>
          <a:lstStyle/>
          <a:p>
            <a:pPr marL="0" indent="0">
              <a:buNone/>
            </a:pPr>
            <a:r>
              <a:rPr lang="de-DE" b="1" dirty="0">
                <a:ea typeface="+mn-lt"/>
                <a:cs typeface="+mn-lt"/>
              </a:rPr>
              <a:t>Konkreter Situationsbeschrieb Schullehrplan:</a:t>
            </a:r>
          </a:p>
          <a:p>
            <a:pPr marL="0" indent="0">
              <a:spcAft>
                <a:spcPts val="600"/>
              </a:spcAft>
              <a:buNone/>
            </a:pPr>
            <a:r>
              <a:rPr lang="de-CH" dirty="0">
                <a:effectLst/>
                <a:ea typeface="Calibri" panose="020F0502020204030204" pitchFamily="34" charset="0"/>
                <a:cs typeface="Times New Roman" panose="02020603050405020304" pitchFamily="18" charset="0"/>
              </a:rPr>
              <a:t>Der Stammkunde übergibt Ihnen ein Spitalaustrittsrezept nach einem Herzinfarkt. </a:t>
            </a:r>
          </a:p>
          <a:p>
            <a:pPr marL="0" indent="0">
              <a:spcAft>
                <a:spcPts val="600"/>
              </a:spcAft>
              <a:buNone/>
            </a:pPr>
            <a:endParaRPr lang="de-CH" b="1" dirty="0">
              <a:ea typeface="Calibri" panose="020F0502020204030204" pitchFamily="34" charset="0"/>
              <a:cs typeface="Times New Roman" panose="02020603050405020304" pitchFamily="18" charset="0"/>
            </a:endParaRPr>
          </a:p>
          <a:p>
            <a:pPr marL="0" indent="0">
              <a:spcAft>
                <a:spcPts val="600"/>
              </a:spcAft>
              <a:buNone/>
            </a:pPr>
            <a:r>
              <a:rPr lang="de-CH" b="1" dirty="0">
                <a:effectLst/>
                <a:ea typeface="Calibri" panose="020F0502020204030204" pitchFamily="34" charset="0"/>
                <a:cs typeface="Times New Roman" panose="02020603050405020304" pitchFamily="18" charset="0"/>
              </a:rPr>
              <a:t>Leistungsziel</a:t>
            </a:r>
            <a:r>
              <a:rPr lang="de-CH" b="1" dirty="0">
                <a:ea typeface="Calibri" panose="020F0502020204030204" pitchFamily="34" charset="0"/>
                <a:cs typeface="Times New Roman" panose="02020603050405020304" pitchFamily="18" charset="0"/>
              </a:rPr>
              <a:t>e </a:t>
            </a:r>
            <a:r>
              <a:rPr lang="de-CH" dirty="0">
                <a:ea typeface="Calibri" panose="020F0502020204030204" pitchFamily="34" charset="0"/>
                <a:cs typeface="Times New Roman" panose="02020603050405020304" pitchFamily="18" charset="0"/>
              </a:rPr>
              <a:t>b1.3 bis b1.12</a:t>
            </a:r>
          </a:p>
          <a:p>
            <a:pPr marL="0" indent="0">
              <a:spcAft>
                <a:spcPts val="600"/>
              </a:spcAft>
              <a:buNone/>
            </a:pPr>
            <a:endParaRPr lang="de-CH" sz="1650" dirty="0">
              <a:ea typeface="Calibri" panose="020F0502020204030204" pitchFamily="34" charset="0"/>
              <a:cs typeface="Times New Roman" panose="02020603050405020304" pitchFamily="18" charset="0"/>
            </a:endParaRPr>
          </a:p>
          <a:p>
            <a:endParaRPr lang="de-CH" sz="1650" dirty="0"/>
          </a:p>
        </p:txBody>
      </p:sp>
      <p:pic>
        <p:nvPicPr>
          <p:cNvPr id="9" name="Bild 1" descr="Logo_300">
            <a:extLst>
              <a:ext uri="{FF2B5EF4-FFF2-40B4-BE49-F238E27FC236}">
                <a16:creationId xmlns:a16="http://schemas.microsoft.com/office/drawing/2014/main" id="{50C468A5-20CB-4ABC-80BD-1686FE22EBF3}"/>
              </a:ext>
            </a:extLst>
          </p:cNvPr>
          <p:cNvPicPr>
            <a:picLocks noChangeAspect="1"/>
          </p:cNvPicPr>
          <p:nvPr/>
        </p:nvPicPr>
        <p:blipFill>
          <a:blip r:embed="rId3"/>
          <a:srcRect/>
          <a:stretch>
            <a:fillRect/>
          </a:stretch>
        </p:blipFill>
        <p:spPr bwMode="auto">
          <a:xfrm>
            <a:off x="7866290" y="1123469"/>
            <a:ext cx="862965" cy="302895"/>
          </a:xfrm>
          <a:prstGeom prst="rect">
            <a:avLst/>
          </a:prstGeom>
          <a:noFill/>
          <a:ln w="9525">
            <a:noFill/>
            <a:miter lim="800000"/>
            <a:headEnd/>
            <a:tailEnd/>
          </a:ln>
        </p:spPr>
      </p:pic>
    </p:spTree>
    <p:extLst>
      <p:ext uri="{BB962C8B-B14F-4D97-AF65-F5344CB8AC3E}">
        <p14:creationId xmlns:p14="http://schemas.microsoft.com/office/powerpoint/2010/main" val="99155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7A9245EE-D147-4828-A7D5-D13CB5851248}"/>
              </a:ext>
            </a:extLst>
          </p:cNvPr>
          <p:cNvSpPr>
            <a:spLocks noGrp="1"/>
          </p:cNvSpPr>
          <p:nvPr>
            <p:ph type="title"/>
          </p:nvPr>
        </p:nvSpPr>
        <p:spPr>
          <a:xfrm>
            <a:off x="6950932" y="2374582"/>
            <a:ext cx="1852218" cy="2134553"/>
          </a:xfrm>
        </p:spPr>
        <p:txBody>
          <a:bodyPr vert="horz" lIns="68580" tIns="34290" rIns="68580" bIns="34290" rtlCol="0" anchor="ctr">
            <a:normAutofit/>
          </a:bodyPr>
          <a:lstStyle/>
          <a:p>
            <a:r>
              <a:rPr lang="en-US" sz="2325"/>
              <a:t>Beispiel Schullehrplan HKB b</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75480" y="236826"/>
            <a:ext cx="1286609" cy="6437566"/>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62835" y="3401323"/>
            <a:ext cx="1289304" cy="114287"/>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Tabelle 6">
            <a:extLst>
              <a:ext uri="{FF2B5EF4-FFF2-40B4-BE49-F238E27FC236}">
                <a16:creationId xmlns:a16="http://schemas.microsoft.com/office/drawing/2014/main" id="{90913E9D-5372-4038-98E9-7276567C6C31}"/>
              </a:ext>
            </a:extLst>
          </p:cNvPr>
          <p:cNvGraphicFramePr>
            <a:graphicFrameLocks/>
          </p:cNvGraphicFramePr>
          <p:nvPr/>
        </p:nvGraphicFramePr>
        <p:xfrm>
          <a:off x="408929" y="1555070"/>
          <a:ext cx="5706229" cy="3801079"/>
        </p:xfrm>
        <a:graphic>
          <a:graphicData uri="http://schemas.openxmlformats.org/drawingml/2006/table">
            <a:tbl>
              <a:tblPr firstRow="1" bandRow="1">
                <a:tableStyleId>{00A15C55-8517-42AA-B614-E9B94910E393}</a:tableStyleId>
              </a:tblPr>
              <a:tblGrid>
                <a:gridCol w="2879489">
                  <a:extLst>
                    <a:ext uri="{9D8B030D-6E8A-4147-A177-3AD203B41FA5}">
                      <a16:colId xmlns:a16="http://schemas.microsoft.com/office/drawing/2014/main" val="551939730"/>
                    </a:ext>
                  </a:extLst>
                </a:gridCol>
                <a:gridCol w="2826740">
                  <a:extLst>
                    <a:ext uri="{9D8B030D-6E8A-4147-A177-3AD203B41FA5}">
                      <a16:colId xmlns:a16="http://schemas.microsoft.com/office/drawing/2014/main" val="420608327"/>
                    </a:ext>
                  </a:extLst>
                </a:gridCol>
              </a:tblGrid>
              <a:tr h="594512">
                <a:tc gridSpan="2">
                  <a:txBody>
                    <a:bodyPr/>
                    <a:lstStyle/>
                    <a:p>
                      <a:r>
                        <a:rPr lang="de-DE" sz="1700">
                          <a:solidFill>
                            <a:schemeClr val="tx1"/>
                          </a:solidFill>
                        </a:rPr>
                        <a:t>Leistungsziele und Inhalte im Schullehrplan für die Situation „Spitalaustrittrezept"</a:t>
                      </a:r>
                      <a:endParaRPr lang="de-CH" sz="1400">
                        <a:solidFill>
                          <a:schemeClr val="tx1"/>
                        </a:solidFill>
                      </a:endParaRPr>
                    </a:p>
                  </a:txBody>
                  <a:tcPr marL="63246" marR="63246" marT="31623" marB="31623">
                    <a:noFill/>
                  </a:tcPr>
                </a:tc>
                <a:tc hMerge="1">
                  <a:txBody>
                    <a:bodyPr/>
                    <a:lstStyle/>
                    <a:p>
                      <a:endParaRPr lang="de-CH"/>
                    </a:p>
                  </a:txBody>
                  <a:tcPr/>
                </a:tc>
                <a:extLst>
                  <a:ext uri="{0D108BD9-81ED-4DB2-BD59-A6C34878D82A}">
                    <a16:rowId xmlns:a16="http://schemas.microsoft.com/office/drawing/2014/main" val="1019133271"/>
                  </a:ext>
                </a:extLst>
              </a:tr>
              <a:tr h="278282">
                <a:tc>
                  <a:txBody>
                    <a:bodyPr/>
                    <a:lstStyle/>
                    <a:p>
                      <a:pPr lvl="0">
                        <a:buNone/>
                      </a:pPr>
                      <a:r>
                        <a:rPr lang="de-CH" sz="1300" b="1" i="0" u="none" strike="noStrike" noProof="0" dirty="0">
                          <a:latin typeface="Segoe UI"/>
                        </a:rPr>
                        <a:t>Leistungsziel</a:t>
                      </a:r>
                    </a:p>
                  </a:txBody>
                  <a:tcPr marL="63246" marR="63246" marT="31623" marB="31623">
                    <a:solidFill>
                      <a:srgbClr val="FFEB00"/>
                    </a:solidFill>
                  </a:tcPr>
                </a:tc>
                <a:tc>
                  <a:txBody>
                    <a:bodyPr/>
                    <a:lstStyle/>
                    <a:p>
                      <a:pPr lvl="0">
                        <a:buNone/>
                      </a:pPr>
                      <a:r>
                        <a:rPr lang="de-CH" sz="1300" b="1" dirty="0"/>
                        <a:t>Inhalt</a:t>
                      </a:r>
                    </a:p>
                  </a:txBody>
                  <a:tcPr marL="63246" marR="63246" marT="31623" marB="31623">
                    <a:solidFill>
                      <a:srgbClr val="FFEB00"/>
                    </a:solidFill>
                  </a:tcPr>
                </a:tc>
                <a:extLst>
                  <a:ext uri="{0D108BD9-81ED-4DB2-BD59-A6C34878D82A}">
                    <a16:rowId xmlns:a16="http://schemas.microsoft.com/office/drawing/2014/main" val="2876033663"/>
                  </a:ext>
                </a:extLst>
              </a:tr>
              <a:tr h="1796183">
                <a:tc>
                  <a:txBody>
                    <a:bodyPr/>
                    <a:lstStyle/>
                    <a:p>
                      <a:r>
                        <a:rPr lang="de-CH" sz="1300" kern="1200" dirty="0">
                          <a:solidFill>
                            <a:schemeClr val="dk1"/>
                          </a:solidFill>
                          <a:effectLst/>
                          <a:latin typeface="+mn-lt"/>
                          <a:ea typeface="+mn-ea"/>
                          <a:cs typeface="+mn-cs"/>
                        </a:rPr>
                        <a:t>[b1.3] erkennt aufgrund der Verordnung, auf Basis des Wissens in Anatomie, Physiologie und Pathologie sowie des Grundwissens zu häufig verordneten Wirkstoffgruppen, welche Erkrankungen (Indikationsgebiet) behandelt werden. (K3)</a:t>
                      </a:r>
                    </a:p>
                    <a:p>
                      <a:pPr lvl="0">
                        <a:buNone/>
                      </a:pPr>
                      <a:endParaRPr lang="de-CH" sz="600" b="0" i="0" u="none" strike="noStrike" noProof="0" dirty="0">
                        <a:latin typeface="Segoe UI"/>
                      </a:endParaRPr>
                    </a:p>
                  </a:txBody>
                  <a:tcPr marL="63246" marR="63246" marT="31623" marB="31623">
                    <a:solidFill>
                      <a:srgbClr val="FFEB00">
                        <a:alpha val="40000"/>
                      </a:srgbClr>
                    </a:solidFill>
                  </a:tcPr>
                </a:tc>
                <a:tc>
                  <a:txBody>
                    <a:bodyPr/>
                    <a:lstStyle/>
                    <a:p>
                      <a:pPr lvl="0">
                        <a:buNone/>
                      </a:pPr>
                      <a:r>
                        <a:rPr lang="de-CH" sz="1300" dirty="0" err="1"/>
                        <a:t>Heparine</a:t>
                      </a:r>
                      <a:r>
                        <a:rPr lang="de-CH" sz="1300" dirty="0"/>
                        <a:t>, Vitamin-K-</a:t>
                      </a:r>
                      <a:r>
                        <a:rPr lang="de-CH" sz="1300" dirty="0" err="1"/>
                        <a:t>Antangonisten</a:t>
                      </a:r>
                      <a:r>
                        <a:rPr lang="de-CH" sz="1300" dirty="0"/>
                        <a:t>, DOAK, Thrombozytenaggregationshemmer, Nitrate, Betablocker etc.</a:t>
                      </a:r>
                    </a:p>
                    <a:p>
                      <a:pPr lvl="0">
                        <a:buNone/>
                      </a:pPr>
                      <a:endParaRPr lang="de-CH" sz="1300" dirty="0"/>
                    </a:p>
                    <a:p>
                      <a:pPr lvl="0">
                        <a:buNone/>
                      </a:pPr>
                      <a:r>
                        <a:rPr lang="de-CH" sz="1300" dirty="0"/>
                        <a:t>Venenthrombose, Myokardinfarkt, Angina Pectoris etc.</a:t>
                      </a:r>
                    </a:p>
                  </a:txBody>
                  <a:tcPr marL="63246" marR="63246" marT="31623" marB="31623">
                    <a:solidFill>
                      <a:srgbClr val="FFEB00">
                        <a:alpha val="40000"/>
                      </a:srgbClr>
                    </a:solidFill>
                  </a:tcPr>
                </a:tc>
                <a:extLst>
                  <a:ext uri="{0D108BD9-81ED-4DB2-BD59-A6C34878D82A}">
                    <a16:rowId xmlns:a16="http://schemas.microsoft.com/office/drawing/2014/main" val="4225082926"/>
                  </a:ext>
                </a:extLst>
              </a:tr>
              <a:tr h="1132102">
                <a:tc>
                  <a:txBody>
                    <a:bodyPr/>
                    <a:lstStyle/>
                    <a:p>
                      <a:r>
                        <a:rPr lang="de-CH" sz="1300" kern="1200">
                          <a:solidFill>
                            <a:schemeClr val="dk1"/>
                          </a:solidFill>
                          <a:effectLst/>
                          <a:latin typeface="+mn-lt"/>
                          <a:ea typeface="+mn-ea"/>
                          <a:cs typeface="+mn-cs"/>
                        </a:rPr>
                        <a:t>[b1.4] beschreibt die Bedeutung von unerwünschten Wirkungen, Interaktionen und Kontraindikationen für die Abgabe von Medikamenten. (K2)</a:t>
                      </a:r>
                    </a:p>
                    <a:p>
                      <a:pPr lvl="0" algn="l">
                        <a:lnSpc>
                          <a:spcPct val="100000"/>
                        </a:lnSpc>
                        <a:spcBef>
                          <a:spcPts val="0"/>
                        </a:spcBef>
                        <a:spcAft>
                          <a:spcPts val="0"/>
                        </a:spcAft>
                        <a:buNone/>
                      </a:pPr>
                      <a:endParaRPr lang="de-CH" sz="600"/>
                    </a:p>
                  </a:txBody>
                  <a:tcPr marL="63246" marR="63246" marT="31623" marB="31623">
                    <a:solidFill>
                      <a:srgbClr val="FFEB00">
                        <a:alpha val="20000"/>
                      </a:srgbClr>
                    </a:solidFill>
                  </a:tcPr>
                </a:tc>
                <a:tc>
                  <a:txBody>
                    <a:bodyPr/>
                    <a:lstStyle/>
                    <a:p>
                      <a:pPr lvl="0">
                        <a:buNone/>
                      </a:pPr>
                      <a:r>
                        <a:rPr lang="de-CH" sz="1300" b="0" i="0" u="none" strike="noStrike" noProof="0" dirty="0"/>
                        <a:t>ACE-Hemmer, Statine, Nitrate etc.</a:t>
                      </a:r>
                      <a:endParaRPr lang="en-US" sz="1300" dirty="0"/>
                    </a:p>
                  </a:txBody>
                  <a:tcPr marL="63246" marR="63246" marT="31623" marB="31623">
                    <a:solidFill>
                      <a:srgbClr val="FFEB00">
                        <a:alpha val="20000"/>
                      </a:srgbClr>
                    </a:solidFill>
                  </a:tcPr>
                </a:tc>
                <a:extLst>
                  <a:ext uri="{0D108BD9-81ED-4DB2-BD59-A6C34878D82A}">
                    <a16:rowId xmlns:a16="http://schemas.microsoft.com/office/drawing/2014/main" val="2467816039"/>
                  </a:ext>
                </a:extLst>
              </a:tr>
            </a:tbl>
          </a:graphicData>
        </a:graphic>
      </p:graphicFrame>
      <p:pic>
        <p:nvPicPr>
          <p:cNvPr id="8" name="Bild 1" descr="Logo_300">
            <a:extLst>
              <a:ext uri="{FF2B5EF4-FFF2-40B4-BE49-F238E27FC236}">
                <a16:creationId xmlns:a16="http://schemas.microsoft.com/office/drawing/2014/main" id="{7663AA50-A72E-4780-A6A4-E4E15827E829}"/>
              </a:ext>
            </a:extLst>
          </p:cNvPr>
          <p:cNvPicPr>
            <a:picLocks noChangeAspect="1"/>
          </p:cNvPicPr>
          <p:nvPr/>
        </p:nvPicPr>
        <p:blipFill>
          <a:blip r:embed="rId3"/>
          <a:srcRect/>
          <a:stretch>
            <a:fillRect/>
          </a:stretch>
        </p:blipFill>
        <p:spPr bwMode="auto">
          <a:xfrm>
            <a:off x="7980455" y="1132999"/>
            <a:ext cx="862965" cy="302895"/>
          </a:xfrm>
          <a:prstGeom prst="rect">
            <a:avLst/>
          </a:prstGeom>
          <a:noFill/>
          <a:ln w="9525">
            <a:noFill/>
            <a:miter lim="800000"/>
            <a:headEnd/>
            <a:tailEnd/>
          </a:ln>
        </p:spPr>
      </p:pic>
    </p:spTree>
    <p:extLst>
      <p:ext uri="{BB962C8B-B14F-4D97-AF65-F5344CB8AC3E}">
        <p14:creationId xmlns:p14="http://schemas.microsoft.com/office/powerpoint/2010/main" val="67002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7A9245EE-D147-4828-A7D5-D13CB5851248}"/>
              </a:ext>
            </a:extLst>
          </p:cNvPr>
          <p:cNvSpPr>
            <a:spLocks noGrp="1"/>
          </p:cNvSpPr>
          <p:nvPr>
            <p:ph type="title"/>
          </p:nvPr>
        </p:nvSpPr>
        <p:spPr>
          <a:xfrm>
            <a:off x="6950932" y="2374582"/>
            <a:ext cx="1852218" cy="2134553"/>
          </a:xfrm>
        </p:spPr>
        <p:txBody>
          <a:bodyPr vert="horz" lIns="68580" tIns="34290" rIns="68580" bIns="34290" rtlCol="0" anchor="ctr">
            <a:normAutofit/>
          </a:bodyPr>
          <a:lstStyle/>
          <a:p>
            <a:r>
              <a:rPr lang="en-US" sz="2325"/>
              <a:t>Beispiel Schullehrplan HKB b</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75480" y="236826"/>
            <a:ext cx="1286609" cy="6437566"/>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62835" y="3401323"/>
            <a:ext cx="1289304" cy="114287"/>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Tabelle 6">
            <a:extLst>
              <a:ext uri="{FF2B5EF4-FFF2-40B4-BE49-F238E27FC236}">
                <a16:creationId xmlns:a16="http://schemas.microsoft.com/office/drawing/2014/main" id="{90913E9D-5372-4038-98E9-7276567C6C31}"/>
              </a:ext>
            </a:extLst>
          </p:cNvPr>
          <p:cNvGraphicFramePr>
            <a:graphicFrameLocks/>
          </p:cNvGraphicFramePr>
          <p:nvPr/>
        </p:nvGraphicFramePr>
        <p:xfrm>
          <a:off x="408929" y="1501882"/>
          <a:ext cx="5706229" cy="3907456"/>
        </p:xfrm>
        <a:graphic>
          <a:graphicData uri="http://schemas.openxmlformats.org/drawingml/2006/table">
            <a:tbl>
              <a:tblPr firstRow="1" bandRow="1">
                <a:tableStyleId>{00A15C55-8517-42AA-B614-E9B94910E393}</a:tableStyleId>
              </a:tblPr>
              <a:tblGrid>
                <a:gridCol w="3072758">
                  <a:extLst>
                    <a:ext uri="{9D8B030D-6E8A-4147-A177-3AD203B41FA5}">
                      <a16:colId xmlns:a16="http://schemas.microsoft.com/office/drawing/2014/main" val="551939730"/>
                    </a:ext>
                  </a:extLst>
                </a:gridCol>
                <a:gridCol w="2633471">
                  <a:extLst>
                    <a:ext uri="{9D8B030D-6E8A-4147-A177-3AD203B41FA5}">
                      <a16:colId xmlns:a16="http://schemas.microsoft.com/office/drawing/2014/main" val="420608327"/>
                    </a:ext>
                  </a:extLst>
                </a:gridCol>
              </a:tblGrid>
              <a:tr h="660613">
                <a:tc gridSpan="2">
                  <a:txBody>
                    <a:bodyPr/>
                    <a:lstStyle/>
                    <a:p>
                      <a:r>
                        <a:rPr lang="de-DE" sz="1900">
                          <a:solidFill>
                            <a:schemeClr val="tx1"/>
                          </a:solidFill>
                        </a:rPr>
                        <a:t>Leistungsziele und Inhalte im Schullehrplan für die Situation „Spitalaustrittrezept"</a:t>
                      </a:r>
                      <a:endParaRPr lang="de-CH" sz="1500">
                        <a:solidFill>
                          <a:schemeClr val="tx1"/>
                        </a:solidFill>
                      </a:endParaRPr>
                    </a:p>
                  </a:txBody>
                  <a:tcPr marL="70278" marR="70278" marT="35139" marB="35139">
                    <a:noFill/>
                  </a:tcPr>
                </a:tc>
                <a:tc hMerge="1">
                  <a:txBody>
                    <a:bodyPr/>
                    <a:lstStyle/>
                    <a:p>
                      <a:endParaRPr lang="de-CH"/>
                    </a:p>
                  </a:txBody>
                  <a:tcPr/>
                </a:tc>
                <a:extLst>
                  <a:ext uri="{0D108BD9-81ED-4DB2-BD59-A6C34878D82A}">
                    <a16:rowId xmlns:a16="http://schemas.microsoft.com/office/drawing/2014/main" val="1019133271"/>
                  </a:ext>
                </a:extLst>
              </a:tr>
              <a:tr h="309224">
                <a:tc>
                  <a:txBody>
                    <a:bodyPr/>
                    <a:lstStyle/>
                    <a:p>
                      <a:pPr lvl="0">
                        <a:buNone/>
                      </a:pPr>
                      <a:r>
                        <a:rPr lang="de-CH" sz="1400" b="1" i="0" u="none" strike="noStrike" noProof="0" dirty="0">
                          <a:latin typeface="Segoe UI"/>
                        </a:rPr>
                        <a:t>Leistungsziel</a:t>
                      </a:r>
                    </a:p>
                  </a:txBody>
                  <a:tcPr marL="70278" marR="70278" marT="35139" marB="35139">
                    <a:solidFill>
                      <a:srgbClr val="FFEB00"/>
                    </a:solidFill>
                  </a:tcPr>
                </a:tc>
                <a:tc>
                  <a:txBody>
                    <a:bodyPr/>
                    <a:lstStyle/>
                    <a:p>
                      <a:pPr lvl="0">
                        <a:buNone/>
                      </a:pPr>
                      <a:r>
                        <a:rPr lang="de-CH" sz="1400" b="1" dirty="0"/>
                        <a:t>Inhalt</a:t>
                      </a:r>
                    </a:p>
                  </a:txBody>
                  <a:tcPr marL="70278" marR="70278" marT="35139" marB="35139">
                    <a:solidFill>
                      <a:srgbClr val="FFEB00"/>
                    </a:solidFill>
                  </a:tcPr>
                </a:tc>
                <a:extLst>
                  <a:ext uri="{0D108BD9-81ED-4DB2-BD59-A6C34878D82A}">
                    <a16:rowId xmlns:a16="http://schemas.microsoft.com/office/drawing/2014/main" val="2876033663"/>
                  </a:ext>
                </a:extLst>
              </a:tr>
              <a:tr h="1257976">
                <a:tc>
                  <a:txBody>
                    <a:bodyPr/>
                    <a:lstStyle/>
                    <a:p>
                      <a:r>
                        <a:rPr lang="de-CH" sz="1400" kern="1200" dirty="0">
                          <a:solidFill>
                            <a:schemeClr val="dk1"/>
                          </a:solidFill>
                          <a:effectLst/>
                          <a:latin typeface="+mn-lt"/>
                          <a:ea typeface="+mn-ea"/>
                          <a:cs typeface="+mn-cs"/>
                        </a:rPr>
                        <a:t>[b1.6] erklärt den Stellenwert von Generika und beschreibt die Kriterien für den Entscheid, verordnete Medikamente durch Generika zu ersetzen. (K3)</a:t>
                      </a:r>
                    </a:p>
                    <a:p>
                      <a:pPr lvl="0">
                        <a:buNone/>
                      </a:pPr>
                      <a:endParaRPr lang="de-CH" sz="700" b="0" i="0" u="none" strike="noStrike" noProof="0" dirty="0">
                        <a:latin typeface="Segoe UI"/>
                      </a:endParaRPr>
                    </a:p>
                  </a:txBody>
                  <a:tcPr marL="70278" marR="70278" marT="35139" marB="35139">
                    <a:solidFill>
                      <a:srgbClr val="FFEB00">
                        <a:alpha val="40000"/>
                      </a:srgbClr>
                    </a:solidFill>
                  </a:tcPr>
                </a:tc>
                <a:tc>
                  <a:txBody>
                    <a:bodyPr/>
                    <a:lstStyle/>
                    <a:p>
                      <a:pPr lvl="0">
                        <a:buNone/>
                      </a:pPr>
                      <a:r>
                        <a:rPr lang="de-CH" sz="1400" dirty="0"/>
                        <a:t>Generikasubstitutionen</a:t>
                      </a:r>
                    </a:p>
                  </a:txBody>
                  <a:tcPr marL="70278" marR="70278" marT="35139" marB="35139">
                    <a:solidFill>
                      <a:srgbClr val="FFEB00">
                        <a:alpha val="40000"/>
                      </a:srgbClr>
                    </a:solidFill>
                  </a:tcPr>
                </a:tc>
                <a:extLst>
                  <a:ext uri="{0D108BD9-81ED-4DB2-BD59-A6C34878D82A}">
                    <a16:rowId xmlns:a16="http://schemas.microsoft.com/office/drawing/2014/main" val="4225082926"/>
                  </a:ext>
                </a:extLst>
              </a:tr>
              <a:tr h="1679643">
                <a:tc>
                  <a:txBody>
                    <a:bodyPr/>
                    <a:lstStyle/>
                    <a:p>
                      <a:r>
                        <a:rPr lang="de-CH" sz="1400" kern="1200">
                          <a:solidFill>
                            <a:schemeClr val="dk1"/>
                          </a:solidFill>
                          <a:effectLst/>
                          <a:latin typeface="+mn-lt"/>
                          <a:ea typeface="+mn-ea"/>
                          <a:cs typeface="+mn-cs"/>
                        </a:rPr>
                        <a:t>[b1.9] beschreibt zu häufig verordneten Wirkstoffgruppen deren korrekte Anwendung, informiert über allfällige Vorsichtsmassnahmen und legt die Möglichkeiten therapieergänzender Massnahmen und Produkte dar. (K4)</a:t>
                      </a:r>
                    </a:p>
                    <a:p>
                      <a:pPr lvl="0" algn="l">
                        <a:lnSpc>
                          <a:spcPct val="100000"/>
                        </a:lnSpc>
                        <a:spcBef>
                          <a:spcPts val="0"/>
                        </a:spcBef>
                        <a:spcAft>
                          <a:spcPts val="0"/>
                        </a:spcAft>
                        <a:buNone/>
                      </a:pPr>
                      <a:endParaRPr lang="de-CH" sz="700"/>
                    </a:p>
                  </a:txBody>
                  <a:tcPr marL="70278" marR="70278" marT="35139" marB="35139">
                    <a:solidFill>
                      <a:srgbClr val="FFEB00">
                        <a:alpha val="20000"/>
                      </a:srgbClr>
                    </a:solidFill>
                  </a:tcPr>
                </a:tc>
                <a:tc>
                  <a:txBody>
                    <a:bodyPr/>
                    <a:lstStyle/>
                    <a:p>
                      <a:pPr lvl="0">
                        <a:buNone/>
                      </a:pPr>
                      <a:r>
                        <a:rPr lang="de-CH" sz="1400" b="0" i="0" u="none" strike="noStrike" noProof="0" dirty="0"/>
                        <a:t>Anwendung der besprochenen Spezialitäten</a:t>
                      </a:r>
                      <a:endParaRPr lang="en-US" sz="1400" dirty="0"/>
                    </a:p>
                  </a:txBody>
                  <a:tcPr marL="70278" marR="70278" marT="35139" marB="35139">
                    <a:solidFill>
                      <a:srgbClr val="FFEB00">
                        <a:alpha val="20000"/>
                      </a:srgbClr>
                    </a:solidFill>
                  </a:tcPr>
                </a:tc>
                <a:extLst>
                  <a:ext uri="{0D108BD9-81ED-4DB2-BD59-A6C34878D82A}">
                    <a16:rowId xmlns:a16="http://schemas.microsoft.com/office/drawing/2014/main" val="2467816039"/>
                  </a:ext>
                </a:extLst>
              </a:tr>
            </a:tbl>
          </a:graphicData>
        </a:graphic>
      </p:graphicFrame>
      <p:pic>
        <p:nvPicPr>
          <p:cNvPr id="8" name="Bild 1" descr="Logo_300">
            <a:extLst>
              <a:ext uri="{FF2B5EF4-FFF2-40B4-BE49-F238E27FC236}">
                <a16:creationId xmlns:a16="http://schemas.microsoft.com/office/drawing/2014/main" id="{AFC8263D-FC47-48C0-AE5A-F922EB9721C5}"/>
              </a:ext>
            </a:extLst>
          </p:cNvPr>
          <p:cNvPicPr>
            <a:picLocks noChangeAspect="1"/>
          </p:cNvPicPr>
          <p:nvPr/>
        </p:nvPicPr>
        <p:blipFill>
          <a:blip r:embed="rId3"/>
          <a:srcRect/>
          <a:stretch>
            <a:fillRect/>
          </a:stretch>
        </p:blipFill>
        <p:spPr bwMode="auto">
          <a:xfrm>
            <a:off x="7980455" y="1161574"/>
            <a:ext cx="862965" cy="302895"/>
          </a:xfrm>
          <a:prstGeom prst="rect">
            <a:avLst/>
          </a:prstGeom>
          <a:noFill/>
          <a:ln w="9525">
            <a:noFill/>
            <a:miter lim="800000"/>
            <a:headEnd/>
            <a:tailEnd/>
          </a:ln>
        </p:spPr>
      </p:pic>
    </p:spTree>
    <p:extLst>
      <p:ext uri="{BB962C8B-B14F-4D97-AF65-F5344CB8AC3E}">
        <p14:creationId xmlns:p14="http://schemas.microsoft.com/office/powerpoint/2010/main" val="309655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7A9245EE-D147-4828-A7D5-D13CB5851248}"/>
              </a:ext>
            </a:extLst>
          </p:cNvPr>
          <p:cNvSpPr>
            <a:spLocks noGrp="1"/>
          </p:cNvSpPr>
          <p:nvPr>
            <p:ph type="title"/>
          </p:nvPr>
        </p:nvSpPr>
        <p:spPr>
          <a:xfrm>
            <a:off x="6950932" y="2374582"/>
            <a:ext cx="1852218" cy="2134553"/>
          </a:xfrm>
        </p:spPr>
        <p:txBody>
          <a:bodyPr vert="horz" lIns="68580" tIns="34290" rIns="68580" bIns="34290" rtlCol="0" anchor="ctr">
            <a:normAutofit/>
          </a:bodyPr>
          <a:lstStyle/>
          <a:p>
            <a:r>
              <a:rPr lang="en-US" sz="2325"/>
              <a:t>Beispiel Schullehrplan HKB b</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75480" y="236826"/>
            <a:ext cx="1286609" cy="6437566"/>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62835" y="3401323"/>
            <a:ext cx="1289304" cy="114287"/>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Tabelle 6">
            <a:extLst>
              <a:ext uri="{FF2B5EF4-FFF2-40B4-BE49-F238E27FC236}">
                <a16:creationId xmlns:a16="http://schemas.microsoft.com/office/drawing/2014/main" id="{90913E9D-5372-4038-98E9-7276567C6C31}"/>
              </a:ext>
            </a:extLst>
          </p:cNvPr>
          <p:cNvGraphicFramePr>
            <a:graphicFrameLocks/>
          </p:cNvGraphicFramePr>
          <p:nvPr/>
        </p:nvGraphicFramePr>
        <p:xfrm>
          <a:off x="408929" y="2062317"/>
          <a:ext cx="5706229" cy="2786585"/>
        </p:xfrm>
        <a:graphic>
          <a:graphicData uri="http://schemas.openxmlformats.org/drawingml/2006/table">
            <a:tbl>
              <a:tblPr firstRow="1" bandRow="1">
                <a:tableStyleId>{00A15C55-8517-42AA-B614-E9B94910E393}</a:tableStyleId>
              </a:tblPr>
              <a:tblGrid>
                <a:gridCol w="2819710">
                  <a:extLst>
                    <a:ext uri="{9D8B030D-6E8A-4147-A177-3AD203B41FA5}">
                      <a16:colId xmlns:a16="http://schemas.microsoft.com/office/drawing/2014/main" val="551939730"/>
                    </a:ext>
                  </a:extLst>
                </a:gridCol>
                <a:gridCol w="2886519">
                  <a:extLst>
                    <a:ext uri="{9D8B030D-6E8A-4147-A177-3AD203B41FA5}">
                      <a16:colId xmlns:a16="http://schemas.microsoft.com/office/drawing/2014/main" val="420608327"/>
                    </a:ext>
                  </a:extLst>
                </a:gridCol>
              </a:tblGrid>
              <a:tr h="754868">
                <a:tc gridSpan="2">
                  <a:txBody>
                    <a:bodyPr/>
                    <a:lstStyle/>
                    <a:p>
                      <a:r>
                        <a:rPr lang="de-DE" sz="2100">
                          <a:solidFill>
                            <a:schemeClr val="tx1"/>
                          </a:solidFill>
                        </a:rPr>
                        <a:t>Leistungsziele und Inhalte im Schullehrplan für die Situation „Spitalaustrittrezept"</a:t>
                      </a:r>
                      <a:endParaRPr lang="de-CH" sz="1700">
                        <a:solidFill>
                          <a:schemeClr val="tx1"/>
                        </a:solidFill>
                      </a:endParaRPr>
                    </a:p>
                  </a:txBody>
                  <a:tcPr marL="80305" marR="80305" marT="40153" marB="40153">
                    <a:noFill/>
                  </a:tcPr>
                </a:tc>
                <a:tc hMerge="1">
                  <a:txBody>
                    <a:bodyPr/>
                    <a:lstStyle/>
                    <a:p>
                      <a:endParaRPr lang="de-CH"/>
                    </a:p>
                  </a:txBody>
                  <a:tcPr/>
                </a:tc>
                <a:extLst>
                  <a:ext uri="{0D108BD9-81ED-4DB2-BD59-A6C34878D82A}">
                    <a16:rowId xmlns:a16="http://schemas.microsoft.com/office/drawing/2014/main" val="1019133271"/>
                  </a:ext>
                </a:extLst>
              </a:tr>
              <a:tr h="353342">
                <a:tc>
                  <a:txBody>
                    <a:bodyPr/>
                    <a:lstStyle/>
                    <a:p>
                      <a:pPr lvl="0">
                        <a:buNone/>
                      </a:pPr>
                      <a:r>
                        <a:rPr lang="de-CH" sz="1600" b="1" i="0" u="none" strike="noStrike" noProof="0">
                          <a:latin typeface="Segoe UI"/>
                        </a:rPr>
                        <a:t>Leistungsziel</a:t>
                      </a:r>
                    </a:p>
                  </a:txBody>
                  <a:tcPr marL="80305" marR="80305" marT="40153" marB="40153">
                    <a:solidFill>
                      <a:srgbClr val="FFEB00"/>
                    </a:solidFill>
                  </a:tcPr>
                </a:tc>
                <a:tc>
                  <a:txBody>
                    <a:bodyPr/>
                    <a:lstStyle/>
                    <a:p>
                      <a:pPr lvl="0">
                        <a:buNone/>
                      </a:pPr>
                      <a:r>
                        <a:rPr lang="de-CH" sz="1600" b="1" dirty="0"/>
                        <a:t>Inhalt</a:t>
                      </a:r>
                    </a:p>
                  </a:txBody>
                  <a:tcPr marL="80305" marR="80305" marT="40153" marB="40153">
                    <a:solidFill>
                      <a:srgbClr val="FFEB00"/>
                    </a:solidFill>
                  </a:tcPr>
                </a:tc>
                <a:extLst>
                  <a:ext uri="{0D108BD9-81ED-4DB2-BD59-A6C34878D82A}">
                    <a16:rowId xmlns:a16="http://schemas.microsoft.com/office/drawing/2014/main" val="2876033663"/>
                  </a:ext>
                </a:extLst>
              </a:tr>
              <a:tr h="1678375">
                <a:tc>
                  <a:txBody>
                    <a:bodyPr/>
                    <a:lstStyle/>
                    <a:p>
                      <a:r>
                        <a:rPr lang="de-CH" sz="1600" kern="1200">
                          <a:solidFill>
                            <a:schemeClr val="dk1"/>
                          </a:solidFill>
                          <a:effectLst/>
                          <a:latin typeface="+mn-lt"/>
                          <a:ea typeface="+mn-ea"/>
                          <a:cs typeface="+mn-cs"/>
                        </a:rPr>
                        <a:t>[b1.12] beschreibt die Grundlagen, die Regeln und das Vorgehen für Vorbezüge und Arzneimittelabgaben ohne ärztliche Verordnung. (K2)</a:t>
                      </a:r>
                    </a:p>
                    <a:p>
                      <a:pPr lvl="0">
                        <a:buNone/>
                      </a:pPr>
                      <a:endParaRPr lang="de-CH" sz="800" b="0" i="0" u="none" strike="noStrike" noProof="0">
                        <a:latin typeface="Segoe UI"/>
                      </a:endParaRPr>
                    </a:p>
                  </a:txBody>
                  <a:tcPr marL="80305" marR="80305" marT="40153" marB="40153">
                    <a:solidFill>
                      <a:srgbClr val="FFEB00">
                        <a:alpha val="40000"/>
                      </a:srgbClr>
                    </a:solidFill>
                  </a:tcPr>
                </a:tc>
                <a:tc>
                  <a:txBody>
                    <a:bodyPr/>
                    <a:lstStyle/>
                    <a:p>
                      <a:pPr lvl="0">
                        <a:buNone/>
                      </a:pPr>
                      <a:r>
                        <a:rPr lang="de-CH" sz="1600" dirty="0"/>
                        <a:t>Abgabe von </a:t>
                      </a:r>
                      <a:r>
                        <a:rPr lang="de-CH" sz="1600" dirty="0" err="1"/>
                        <a:t>Antihypertensiva</a:t>
                      </a:r>
                      <a:r>
                        <a:rPr lang="de-CH" sz="1600" dirty="0"/>
                        <a:t> ohne Rezept</a:t>
                      </a:r>
                    </a:p>
                  </a:txBody>
                  <a:tcPr marL="80305" marR="80305" marT="40153" marB="40153">
                    <a:solidFill>
                      <a:srgbClr val="FFEB00">
                        <a:alpha val="40000"/>
                      </a:srgbClr>
                    </a:solidFill>
                  </a:tcPr>
                </a:tc>
                <a:extLst>
                  <a:ext uri="{0D108BD9-81ED-4DB2-BD59-A6C34878D82A}">
                    <a16:rowId xmlns:a16="http://schemas.microsoft.com/office/drawing/2014/main" val="4225082926"/>
                  </a:ext>
                </a:extLst>
              </a:tr>
            </a:tbl>
          </a:graphicData>
        </a:graphic>
      </p:graphicFrame>
      <p:pic>
        <p:nvPicPr>
          <p:cNvPr id="8" name="Bild 1" descr="Logo_300">
            <a:extLst>
              <a:ext uri="{FF2B5EF4-FFF2-40B4-BE49-F238E27FC236}">
                <a16:creationId xmlns:a16="http://schemas.microsoft.com/office/drawing/2014/main" id="{2B7E6F59-48A9-4552-803E-E10926D67E83}"/>
              </a:ext>
            </a:extLst>
          </p:cNvPr>
          <p:cNvPicPr>
            <a:picLocks noChangeAspect="1"/>
          </p:cNvPicPr>
          <p:nvPr/>
        </p:nvPicPr>
        <p:blipFill>
          <a:blip r:embed="rId3"/>
          <a:srcRect/>
          <a:stretch>
            <a:fillRect/>
          </a:stretch>
        </p:blipFill>
        <p:spPr bwMode="auto">
          <a:xfrm>
            <a:off x="7940185" y="1161574"/>
            <a:ext cx="862965" cy="302895"/>
          </a:xfrm>
          <a:prstGeom prst="rect">
            <a:avLst/>
          </a:prstGeom>
          <a:noFill/>
          <a:ln w="9525">
            <a:noFill/>
            <a:miter lim="800000"/>
            <a:headEnd/>
            <a:tailEnd/>
          </a:ln>
        </p:spPr>
      </p:pic>
    </p:spTree>
    <p:extLst>
      <p:ext uri="{BB962C8B-B14F-4D97-AF65-F5344CB8AC3E}">
        <p14:creationId xmlns:p14="http://schemas.microsoft.com/office/powerpoint/2010/main" val="334856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DB248-D459-47B2-8D52-2D751C34BA58}"/>
              </a:ext>
            </a:extLst>
          </p:cNvPr>
          <p:cNvSpPr>
            <a:spLocks noGrp="1"/>
          </p:cNvSpPr>
          <p:nvPr>
            <p:ph type="title"/>
          </p:nvPr>
        </p:nvSpPr>
        <p:spPr/>
        <p:txBody>
          <a:bodyPr/>
          <a:lstStyle/>
          <a:p>
            <a:r>
              <a:rPr lang="de-CH" dirty="0"/>
              <a:t>Stundenplan </a:t>
            </a:r>
          </a:p>
        </p:txBody>
      </p:sp>
      <p:pic>
        <p:nvPicPr>
          <p:cNvPr id="15" name="Bild 1" descr="Logo_300">
            <a:extLst>
              <a:ext uri="{FF2B5EF4-FFF2-40B4-BE49-F238E27FC236}">
                <a16:creationId xmlns:a16="http://schemas.microsoft.com/office/drawing/2014/main" id="{114AEA23-C298-4908-B914-2B40C441CCFA}"/>
              </a:ext>
            </a:extLst>
          </p:cNvPr>
          <p:cNvPicPr>
            <a:picLocks noChangeAspect="1"/>
          </p:cNvPicPr>
          <p:nvPr/>
        </p:nvPicPr>
        <p:blipFill>
          <a:blip r:embed="rId3"/>
          <a:srcRect/>
          <a:stretch>
            <a:fillRect/>
          </a:stretch>
        </p:blipFill>
        <p:spPr bwMode="auto">
          <a:xfrm>
            <a:off x="7908346" y="1147448"/>
            <a:ext cx="862965" cy="302895"/>
          </a:xfrm>
          <a:prstGeom prst="rect">
            <a:avLst/>
          </a:prstGeom>
          <a:noFill/>
          <a:ln w="9525">
            <a:noFill/>
            <a:miter lim="800000"/>
            <a:headEnd/>
            <a:tailEnd/>
          </a:ln>
        </p:spPr>
      </p:pic>
      <p:sp>
        <p:nvSpPr>
          <p:cNvPr id="4" name="Inhaltsplatzhalter 3">
            <a:extLst>
              <a:ext uri="{FF2B5EF4-FFF2-40B4-BE49-F238E27FC236}">
                <a16:creationId xmlns:a16="http://schemas.microsoft.com/office/drawing/2014/main" id="{48514C03-BE32-4621-896C-A74482A5C825}"/>
              </a:ext>
            </a:extLst>
          </p:cNvPr>
          <p:cNvSpPr>
            <a:spLocks noGrp="1"/>
          </p:cNvSpPr>
          <p:nvPr>
            <p:ph idx="1"/>
          </p:nvPr>
        </p:nvSpPr>
        <p:spPr/>
        <p:txBody>
          <a:bodyPr/>
          <a:lstStyle/>
          <a:p>
            <a:endParaRPr lang="de-CH"/>
          </a:p>
        </p:txBody>
      </p:sp>
      <p:pic>
        <p:nvPicPr>
          <p:cNvPr id="1026" name="Grafik 3">
            <a:extLst>
              <a:ext uri="{FF2B5EF4-FFF2-40B4-BE49-F238E27FC236}">
                <a16:creationId xmlns:a16="http://schemas.microsoft.com/office/drawing/2014/main" id="{BFE1B1F7-AB35-4B1F-8304-45664E4BB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623" y="1841898"/>
            <a:ext cx="6492478" cy="396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3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6534" y="620688"/>
            <a:ext cx="7870825" cy="435769"/>
          </a:xfrm>
        </p:spPr>
        <p:txBody>
          <a:bodyPr/>
          <a:lstStyle/>
          <a:p>
            <a:r>
              <a:rPr lang="de-CH" sz="2800" b="0" dirty="0"/>
              <a:t>Neue Klassen an der bsd.</a:t>
            </a:r>
          </a:p>
        </p:txBody>
      </p:sp>
      <p:graphicFrame>
        <p:nvGraphicFramePr>
          <p:cNvPr id="5" name="Inhaltsplatzhalter 3"/>
          <p:cNvGraphicFramePr>
            <a:graphicFrameLocks/>
          </p:cNvGraphicFramePr>
          <p:nvPr/>
        </p:nvGraphicFramePr>
        <p:xfrm>
          <a:off x="1062360" y="2115126"/>
          <a:ext cx="5840014" cy="2765694"/>
        </p:xfrm>
        <a:graphic>
          <a:graphicData uri="http://schemas.openxmlformats.org/drawingml/2006/table">
            <a:tbl>
              <a:tblPr firstRow="1" bandRow="1">
                <a:tableStyleId>{5C22544A-7EE6-4342-B048-85BDC9FD1C3A}</a:tableStyleId>
              </a:tblPr>
              <a:tblGrid>
                <a:gridCol w="377651">
                  <a:extLst>
                    <a:ext uri="{9D8B030D-6E8A-4147-A177-3AD203B41FA5}">
                      <a16:colId xmlns:a16="http://schemas.microsoft.com/office/drawing/2014/main" val="141763707"/>
                    </a:ext>
                  </a:extLst>
                </a:gridCol>
                <a:gridCol w="4050450">
                  <a:extLst>
                    <a:ext uri="{9D8B030D-6E8A-4147-A177-3AD203B41FA5}">
                      <a16:colId xmlns:a16="http://schemas.microsoft.com/office/drawing/2014/main" val="1208771509"/>
                    </a:ext>
                  </a:extLst>
                </a:gridCol>
                <a:gridCol w="1411913">
                  <a:extLst>
                    <a:ext uri="{9D8B030D-6E8A-4147-A177-3AD203B41FA5}">
                      <a16:colId xmlns:a16="http://schemas.microsoft.com/office/drawing/2014/main" val="4038369809"/>
                    </a:ext>
                  </a:extLst>
                </a:gridCol>
              </a:tblGrid>
              <a:tr h="278130">
                <a:tc>
                  <a:txBody>
                    <a:bodyPr/>
                    <a:lstStyle/>
                    <a:p>
                      <a:endParaRPr lang="de-CH" sz="1400" b="1" dirty="0">
                        <a:solidFill>
                          <a:schemeClr val="tx1"/>
                        </a:solidFill>
                      </a:endParaRPr>
                    </a:p>
                  </a:txBody>
                  <a:tcPr marL="68580" marR="68580" marT="34290" marB="34290">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CH" sz="1400"/>
                    </a:p>
                  </a:txBody>
                  <a:tcPr marL="68580" marR="68580" marT="34290" marB="34290">
                    <a:lnL w="12700" cap="flat" cmpd="sng" algn="ctr">
                      <a:noFill/>
                      <a:prstDash val="solid"/>
                      <a:round/>
                      <a:headEnd type="none" w="med" len="med"/>
                      <a:tailEnd type="none" w="med" len="med"/>
                    </a:lnL>
                    <a:noFill/>
                  </a:tcPr>
                </a:tc>
                <a:extLst>
                  <a:ext uri="{0D108BD9-81ED-4DB2-BD59-A6C34878D82A}">
                    <a16:rowId xmlns:a16="http://schemas.microsoft.com/office/drawing/2014/main" val="2392030179"/>
                  </a:ext>
                </a:extLst>
              </a:tr>
              <a:tr h="278130">
                <a:tc>
                  <a:txBody>
                    <a:bodyPr/>
                    <a:lstStyle/>
                    <a:p>
                      <a:endParaRPr lang="de-CH" sz="1100">
                        <a:solidFill>
                          <a:schemeClr val="tx1"/>
                        </a:solidFill>
                      </a:endParaRPr>
                    </a:p>
                  </a:txBody>
                  <a:tcPr marL="68580" marR="68580" marT="34290" marB="34290">
                    <a:lnR w="12700" cap="flat" cmpd="sng" algn="ctr">
                      <a:noFill/>
                      <a:prstDash val="solid"/>
                      <a:round/>
                      <a:headEnd type="none" w="med" len="med"/>
                      <a:tailEnd type="none" w="med" len="med"/>
                    </a:lnR>
                    <a:noFill/>
                  </a:tcPr>
                </a:tc>
                <a:tc>
                  <a:txBody>
                    <a:bodyPr/>
                    <a:lstStyle/>
                    <a:p>
                      <a:endParaRPr lang="de-CH" sz="110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CH" sz="1100" dirty="0">
                        <a:solidFill>
                          <a:schemeClr val="tx1"/>
                        </a:solidFill>
                      </a:endParaRPr>
                    </a:p>
                  </a:txBody>
                  <a:tcPr marL="68580" marR="68580" marT="34290" marB="34290">
                    <a:lnL w="12700" cap="flat" cmpd="sng" algn="ctr">
                      <a:noFill/>
                      <a:prstDash val="solid"/>
                      <a:round/>
                      <a:headEnd type="none" w="med" len="med"/>
                      <a:tailEnd type="none" w="med" len="med"/>
                    </a:lnL>
                    <a:noFill/>
                  </a:tcPr>
                </a:tc>
                <a:extLst>
                  <a:ext uri="{0D108BD9-81ED-4DB2-BD59-A6C34878D82A}">
                    <a16:rowId xmlns:a16="http://schemas.microsoft.com/office/drawing/2014/main" val="2680161910"/>
                  </a:ext>
                </a:extLst>
              </a:tr>
              <a:tr h="278130">
                <a:tc>
                  <a:txBody>
                    <a:bodyPr/>
                    <a:lstStyle/>
                    <a:p>
                      <a:endParaRPr lang="de-CH" sz="1100">
                        <a:solidFill>
                          <a:schemeClr val="tx1"/>
                        </a:solidFill>
                      </a:endParaRPr>
                    </a:p>
                  </a:txBody>
                  <a:tcPr marL="68580" marR="68580" marT="34290" marB="34290">
                    <a:lnR w="12700" cap="flat" cmpd="sng" algn="ctr">
                      <a:noFill/>
                      <a:prstDash val="solid"/>
                      <a:round/>
                      <a:headEnd type="none" w="med" len="med"/>
                      <a:tailEnd type="none" w="med" len="med"/>
                    </a:lnR>
                    <a:noFill/>
                  </a:tcPr>
                </a:tc>
                <a:tc>
                  <a:txBody>
                    <a:bodyPr/>
                    <a:lstStyle/>
                    <a:p>
                      <a:endParaRPr lang="de-CH" sz="11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CH" sz="1100" dirty="0">
                        <a:solidFill>
                          <a:schemeClr val="tx1"/>
                        </a:solidFill>
                      </a:endParaRPr>
                    </a:p>
                  </a:txBody>
                  <a:tcPr marL="68580" marR="68580" marT="34290" marB="34290">
                    <a:lnL w="12700" cap="flat" cmpd="sng" algn="ctr">
                      <a:noFill/>
                      <a:prstDash val="solid"/>
                      <a:round/>
                      <a:headEnd type="none" w="med" len="med"/>
                      <a:tailEnd type="none" w="med" len="med"/>
                    </a:lnL>
                    <a:noFill/>
                  </a:tcPr>
                </a:tc>
                <a:extLst>
                  <a:ext uri="{0D108BD9-81ED-4DB2-BD59-A6C34878D82A}">
                    <a16:rowId xmlns:a16="http://schemas.microsoft.com/office/drawing/2014/main" val="2227511714"/>
                  </a:ext>
                </a:extLst>
              </a:tr>
              <a:tr h="289194">
                <a:tc>
                  <a:txBody>
                    <a:bodyPr/>
                    <a:lstStyle/>
                    <a:p>
                      <a:endParaRPr lang="de-CH" sz="1100">
                        <a:solidFill>
                          <a:schemeClr val="tx1"/>
                        </a:solidFill>
                      </a:endParaRPr>
                    </a:p>
                  </a:txBody>
                  <a:tcPr marL="68580" marR="68580" marT="34290" marB="34290">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CH" sz="1100" dirty="0">
                        <a:solidFill>
                          <a:schemeClr val="tx1"/>
                        </a:solidFill>
                      </a:endParaRPr>
                    </a:p>
                  </a:txBody>
                  <a:tcPr marL="68580" marR="68580" marT="34290" marB="34290">
                    <a:lnL w="12700" cap="flat" cmpd="sng" algn="ctr">
                      <a:noFill/>
                      <a:prstDash val="solid"/>
                      <a:round/>
                      <a:headEnd type="none" w="med" len="med"/>
                      <a:tailEnd type="none" w="med" len="med"/>
                    </a:lnL>
                    <a:noFill/>
                  </a:tcPr>
                </a:tc>
                <a:extLst>
                  <a:ext uri="{0D108BD9-81ED-4DB2-BD59-A6C34878D82A}">
                    <a16:rowId xmlns:a16="http://schemas.microsoft.com/office/drawing/2014/main" val="4125595759"/>
                  </a:ext>
                </a:extLst>
              </a:tr>
              <a:tr h="278130">
                <a:tc>
                  <a:txBody>
                    <a:bodyPr/>
                    <a:lstStyle/>
                    <a:p>
                      <a:endParaRPr lang="de-CH" sz="1100">
                        <a:solidFill>
                          <a:schemeClr val="tx1"/>
                        </a:solidFill>
                      </a:endParaRPr>
                    </a:p>
                  </a:txBody>
                  <a:tcPr marL="68580" marR="68580" marT="34290" marB="34290">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kern="1200" dirty="0">
                        <a:solidFill>
                          <a:schemeClr val="tx1"/>
                        </a:solidFill>
                        <a:latin typeface="+mn-lt"/>
                        <a:ea typeface="+mn-ea"/>
                        <a:cs typeface="+mn-cs"/>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CH" sz="1100">
                        <a:solidFill>
                          <a:schemeClr val="tx1"/>
                        </a:solidFill>
                      </a:endParaRPr>
                    </a:p>
                  </a:txBody>
                  <a:tcPr marL="68580" marR="68580" marT="34290" marB="34290">
                    <a:lnL w="12700" cap="flat" cmpd="sng" algn="ctr">
                      <a:noFill/>
                      <a:prstDash val="solid"/>
                      <a:round/>
                      <a:headEnd type="none" w="med" len="med"/>
                      <a:tailEnd type="none" w="med" len="med"/>
                    </a:lnL>
                    <a:noFill/>
                  </a:tcPr>
                </a:tc>
                <a:extLst>
                  <a:ext uri="{0D108BD9-81ED-4DB2-BD59-A6C34878D82A}">
                    <a16:rowId xmlns:a16="http://schemas.microsoft.com/office/drawing/2014/main" val="3091774669"/>
                  </a:ext>
                </a:extLst>
              </a:tr>
              <a:tr h="230768">
                <a:tc>
                  <a:txBody>
                    <a:bodyPr/>
                    <a:lstStyle/>
                    <a:p>
                      <a:endParaRPr lang="de-CH" sz="1100" dirty="0">
                        <a:solidFill>
                          <a:schemeClr val="tx1"/>
                        </a:solidFill>
                      </a:endParaRPr>
                    </a:p>
                  </a:txBody>
                  <a:tcPr marL="68580" marR="68580" marT="34290" marB="34290">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kern="1200" dirty="0">
                        <a:solidFill>
                          <a:schemeClr val="tx1"/>
                        </a:solidFill>
                        <a:latin typeface="+mn-lt"/>
                        <a:ea typeface="+mn-ea"/>
                        <a:cs typeface="+mn-cs"/>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CH" sz="1100">
                        <a:solidFill>
                          <a:schemeClr val="tx1"/>
                        </a:solidFill>
                      </a:endParaRPr>
                    </a:p>
                  </a:txBody>
                  <a:tcPr marL="68580" marR="68580" marT="34290" marB="34290">
                    <a:lnL w="12700" cap="flat" cmpd="sng" algn="ctr">
                      <a:noFill/>
                      <a:prstDash val="solid"/>
                      <a:round/>
                      <a:headEnd type="none" w="med" len="med"/>
                      <a:tailEnd type="none" w="med" len="med"/>
                    </a:lnL>
                    <a:noFill/>
                  </a:tcPr>
                </a:tc>
                <a:extLst>
                  <a:ext uri="{0D108BD9-81ED-4DB2-BD59-A6C34878D82A}">
                    <a16:rowId xmlns:a16="http://schemas.microsoft.com/office/drawing/2014/main" val="326127798"/>
                  </a:ext>
                </a:extLst>
              </a:tr>
              <a:tr h="278130">
                <a:tc>
                  <a:txBody>
                    <a:bodyPr/>
                    <a:lstStyle/>
                    <a:p>
                      <a:endParaRPr lang="de-CH" sz="1100">
                        <a:solidFill>
                          <a:schemeClr val="tx1"/>
                        </a:solidFill>
                      </a:endParaRPr>
                    </a:p>
                  </a:txBody>
                  <a:tcPr marL="68580" marR="68580" marT="34290" marB="34290">
                    <a:noFill/>
                  </a:tcPr>
                </a:tc>
                <a:tc>
                  <a:txBody>
                    <a:bodyPr/>
                    <a:lstStyle/>
                    <a:p>
                      <a:endParaRPr lang="de-CH" sz="1100" kern="1200" dirty="0">
                        <a:solidFill>
                          <a:schemeClr val="tx1"/>
                        </a:solidFill>
                        <a:latin typeface="+mn-lt"/>
                        <a:ea typeface="+mn-ea"/>
                        <a:cs typeface="+mn-cs"/>
                      </a:endParaRPr>
                    </a:p>
                  </a:txBody>
                  <a:tcPr marL="68580" marR="68580" marT="34290" marB="34290">
                    <a:lnT w="12700" cap="flat" cmpd="sng" algn="ctr">
                      <a:noFill/>
                      <a:prstDash val="solid"/>
                      <a:round/>
                      <a:headEnd type="none" w="med" len="med"/>
                      <a:tailEnd type="none" w="med" len="med"/>
                    </a:lnT>
                    <a:noFill/>
                  </a:tcPr>
                </a:tc>
                <a:tc>
                  <a:txBody>
                    <a:bodyPr/>
                    <a:lstStyle/>
                    <a:p>
                      <a:endParaRPr lang="de-CH" sz="1100">
                        <a:solidFill>
                          <a:schemeClr val="tx1"/>
                        </a:solidFill>
                      </a:endParaRPr>
                    </a:p>
                  </a:txBody>
                  <a:tcPr marL="68580" marR="68580" marT="34290" marB="34290">
                    <a:noFill/>
                  </a:tcPr>
                </a:tc>
                <a:extLst>
                  <a:ext uri="{0D108BD9-81ED-4DB2-BD59-A6C34878D82A}">
                    <a16:rowId xmlns:a16="http://schemas.microsoft.com/office/drawing/2014/main" val="241791806"/>
                  </a:ext>
                </a:extLst>
              </a:tr>
              <a:tr h="278130">
                <a:tc>
                  <a:txBody>
                    <a:bodyPr/>
                    <a:lstStyle/>
                    <a:p>
                      <a:endParaRPr lang="de-CH" sz="1400"/>
                    </a:p>
                  </a:txBody>
                  <a:tcPr marL="68580" marR="68580" marT="34290" marB="34290">
                    <a:noFill/>
                  </a:tcPr>
                </a:tc>
                <a:tc>
                  <a:txBody>
                    <a:bodyPr/>
                    <a:lstStyle/>
                    <a:p>
                      <a:endParaRPr lang="de-CH" sz="1100">
                        <a:solidFill>
                          <a:schemeClr val="tx1"/>
                        </a:solidFill>
                      </a:endParaRPr>
                    </a:p>
                  </a:txBody>
                  <a:tcPr marL="68580" marR="68580" marT="34290" marB="34290">
                    <a:noFill/>
                  </a:tcPr>
                </a:tc>
                <a:tc>
                  <a:txBody>
                    <a:bodyPr/>
                    <a:lstStyle/>
                    <a:p>
                      <a:endParaRPr lang="de-CH" sz="1100">
                        <a:solidFill>
                          <a:schemeClr val="tx1"/>
                        </a:solidFill>
                      </a:endParaRPr>
                    </a:p>
                  </a:txBody>
                  <a:tcPr marL="68580" marR="68580" marT="34290" marB="34290">
                    <a:noFill/>
                  </a:tcPr>
                </a:tc>
                <a:extLst>
                  <a:ext uri="{0D108BD9-81ED-4DB2-BD59-A6C34878D82A}">
                    <a16:rowId xmlns:a16="http://schemas.microsoft.com/office/drawing/2014/main" val="3827772051"/>
                  </a:ext>
                </a:extLst>
              </a:tr>
              <a:tr h="278130">
                <a:tc>
                  <a:txBody>
                    <a:bodyPr/>
                    <a:lstStyle/>
                    <a:p>
                      <a:endParaRPr lang="de-CH" sz="1400"/>
                    </a:p>
                  </a:txBody>
                  <a:tcPr marL="68580" marR="68580" marT="34290" marB="34290">
                    <a:noFill/>
                  </a:tcPr>
                </a:tc>
                <a:tc>
                  <a:txBody>
                    <a:bodyPr/>
                    <a:lstStyle/>
                    <a:p>
                      <a:endParaRPr lang="de-CH" sz="1100">
                        <a:solidFill>
                          <a:schemeClr val="tx1"/>
                        </a:solidFill>
                      </a:endParaRPr>
                    </a:p>
                  </a:txBody>
                  <a:tcPr marL="68580" marR="68580" marT="34290" marB="34290">
                    <a:noFill/>
                  </a:tcPr>
                </a:tc>
                <a:tc>
                  <a:txBody>
                    <a:bodyPr/>
                    <a:lstStyle/>
                    <a:p>
                      <a:endParaRPr lang="de-CH" sz="1400"/>
                    </a:p>
                  </a:txBody>
                  <a:tcPr marL="68580" marR="68580" marT="34290" marB="34290">
                    <a:noFill/>
                  </a:tcPr>
                </a:tc>
                <a:extLst>
                  <a:ext uri="{0D108BD9-81ED-4DB2-BD59-A6C34878D82A}">
                    <a16:rowId xmlns:a16="http://schemas.microsoft.com/office/drawing/2014/main" val="308331758"/>
                  </a:ext>
                </a:extLst>
              </a:tr>
              <a:tr h="278130">
                <a:tc>
                  <a:txBody>
                    <a:bodyPr/>
                    <a:lstStyle/>
                    <a:p>
                      <a:endParaRPr lang="de-CH" sz="1400"/>
                    </a:p>
                  </a:txBody>
                  <a:tcPr marL="68580" marR="68580" marT="34290" marB="34290">
                    <a:noFill/>
                  </a:tcPr>
                </a:tc>
                <a:tc>
                  <a:txBody>
                    <a:bodyPr/>
                    <a:lstStyle/>
                    <a:p>
                      <a:endParaRPr lang="de-CH" sz="1100">
                        <a:solidFill>
                          <a:schemeClr val="tx1"/>
                        </a:solidFill>
                      </a:endParaRPr>
                    </a:p>
                  </a:txBody>
                  <a:tcPr marL="68580" marR="68580" marT="34290" marB="34290">
                    <a:noFill/>
                  </a:tcPr>
                </a:tc>
                <a:tc>
                  <a:txBody>
                    <a:bodyPr/>
                    <a:lstStyle/>
                    <a:p>
                      <a:endParaRPr lang="de-CH" sz="1100" dirty="0">
                        <a:solidFill>
                          <a:schemeClr val="tx1"/>
                        </a:solidFill>
                      </a:endParaRPr>
                    </a:p>
                  </a:txBody>
                  <a:tcPr marL="68580" marR="68580" marT="34290" marB="34290">
                    <a:noFill/>
                  </a:tcPr>
                </a:tc>
                <a:extLst>
                  <a:ext uri="{0D108BD9-81ED-4DB2-BD59-A6C34878D82A}">
                    <a16:rowId xmlns:a16="http://schemas.microsoft.com/office/drawing/2014/main" val="3998965262"/>
                  </a:ext>
                </a:extLst>
              </a:tr>
            </a:tbl>
          </a:graphicData>
        </a:graphic>
      </p:graphicFrame>
      <p:graphicFrame>
        <p:nvGraphicFramePr>
          <p:cNvPr id="3" name="Tabelle 3">
            <a:extLst>
              <a:ext uri="{FF2B5EF4-FFF2-40B4-BE49-F238E27FC236}">
                <a16:creationId xmlns:a16="http://schemas.microsoft.com/office/drawing/2014/main" id="{570A47FA-6852-4071-B451-7B0BF8B05D4D}"/>
              </a:ext>
            </a:extLst>
          </p:cNvPr>
          <p:cNvGraphicFramePr>
            <a:graphicFrameLocks noGrp="1"/>
          </p:cNvGraphicFramePr>
          <p:nvPr/>
        </p:nvGraphicFramePr>
        <p:xfrm>
          <a:off x="907771" y="2182567"/>
          <a:ext cx="6949754" cy="3026152"/>
        </p:xfrm>
        <a:graphic>
          <a:graphicData uri="http://schemas.openxmlformats.org/drawingml/2006/table">
            <a:tbl>
              <a:tblPr firstRow="1" bandRow="1">
                <a:tableStyleId>{5C22544A-7EE6-4342-B048-85BDC9FD1C3A}</a:tableStyleId>
              </a:tblPr>
              <a:tblGrid>
                <a:gridCol w="436974">
                  <a:extLst>
                    <a:ext uri="{9D8B030D-6E8A-4147-A177-3AD203B41FA5}">
                      <a16:colId xmlns:a16="http://schemas.microsoft.com/office/drawing/2014/main" val="1206871983"/>
                    </a:ext>
                  </a:extLst>
                </a:gridCol>
                <a:gridCol w="6512780">
                  <a:extLst>
                    <a:ext uri="{9D8B030D-6E8A-4147-A177-3AD203B41FA5}">
                      <a16:colId xmlns:a16="http://schemas.microsoft.com/office/drawing/2014/main" val="3411572747"/>
                    </a:ext>
                  </a:extLst>
                </a:gridCol>
              </a:tblGrid>
              <a:tr h="467908">
                <a:tc>
                  <a:txBody>
                    <a:bodyPr/>
                    <a:lstStyle/>
                    <a:p>
                      <a:pPr>
                        <a:lnSpc>
                          <a:spcPct val="150000"/>
                        </a:lnSpc>
                      </a:pPr>
                      <a:endParaRPr lang="de-CH" sz="1400" b="1" dirty="0">
                        <a:solidFill>
                          <a:schemeClr val="tx1"/>
                        </a:solidFill>
                      </a:endParaRPr>
                    </a:p>
                  </a:txBody>
                  <a:tcPr marL="68580" marR="68580" marT="34290" marB="34290">
                    <a:noFill/>
                  </a:tcPr>
                </a:tc>
                <a:tc>
                  <a:txBody>
                    <a:bodyPr/>
                    <a:lstStyle/>
                    <a:p>
                      <a:pPr>
                        <a:lnSpc>
                          <a:spcPct val="150000"/>
                        </a:lnSpc>
                      </a:pPr>
                      <a:endParaRPr lang="de-CH" sz="1400" b="1" dirty="0">
                        <a:solidFill>
                          <a:schemeClr val="tx1"/>
                        </a:solidFill>
                      </a:endParaRPr>
                    </a:p>
                  </a:txBody>
                  <a:tcPr marL="68580" marR="68580" marT="34290" marB="34290">
                    <a:noFill/>
                  </a:tcPr>
                </a:tc>
                <a:extLst>
                  <a:ext uri="{0D108BD9-81ED-4DB2-BD59-A6C34878D82A}">
                    <a16:rowId xmlns:a16="http://schemas.microsoft.com/office/drawing/2014/main" val="1776531498"/>
                  </a:ext>
                </a:extLst>
              </a:tr>
              <a:tr h="426374">
                <a:tc>
                  <a:txBody>
                    <a:bodyPr/>
                    <a:lstStyle/>
                    <a:p>
                      <a:pPr>
                        <a:lnSpc>
                          <a:spcPct val="150000"/>
                        </a:lnSpc>
                      </a:pPr>
                      <a:endParaRPr lang="de-CH" sz="1200" dirty="0">
                        <a:solidFill>
                          <a:schemeClr val="tx1"/>
                        </a:solidFill>
                      </a:endParaRPr>
                    </a:p>
                  </a:txBody>
                  <a:tcPr marL="68580" marR="68580" marT="34290" marB="34290">
                    <a:noFill/>
                  </a:tcPr>
                </a:tc>
                <a:tc>
                  <a:txBody>
                    <a:bodyPr/>
                    <a:lstStyle/>
                    <a:p>
                      <a:pPr>
                        <a:lnSpc>
                          <a:spcPct val="150000"/>
                        </a:lnSpc>
                      </a:pPr>
                      <a:endParaRPr lang="de-CH" sz="1200" dirty="0">
                        <a:solidFill>
                          <a:schemeClr val="tx1"/>
                        </a:solidFill>
                      </a:endParaRPr>
                    </a:p>
                  </a:txBody>
                  <a:tcPr marL="68580" marR="68580" marT="34290" marB="34290">
                    <a:noFill/>
                  </a:tcPr>
                </a:tc>
                <a:extLst>
                  <a:ext uri="{0D108BD9-81ED-4DB2-BD59-A6C34878D82A}">
                    <a16:rowId xmlns:a16="http://schemas.microsoft.com/office/drawing/2014/main" val="2198227094"/>
                  </a:ext>
                </a:extLst>
              </a:tr>
              <a:tr h="426374">
                <a:tc>
                  <a:txBody>
                    <a:bodyPr/>
                    <a:lstStyle/>
                    <a:p>
                      <a:pPr>
                        <a:lnSpc>
                          <a:spcPct val="150000"/>
                        </a:lnSpc>
                      </a:pPr>
                      <a:endParaRPr lang="de-CH" sz="1200" dirty="0">
                        <a:solidFill>
                          <a:schemeClr val="tx1"/>
                        </a:solidFill>
                      </a:endParaRPr>
                    </a:p>
                  </a:txBody>
                  <a:tcPr marL="68580" marR="68580" marT="34290" marB="34290">
                    <a:noFill/>
                  </a:tcPr>
                </a:tc>
                <a:tc>
                  <a:txBody>
                    <a:bodyPr/>
                    <a:lstStyle/>
                    <a:p>
                      <a:pPr>
                        <a:lnSpc>
                          <a:spcPct val="150000"/>
                        </a:lnSpc>
                      </a:pPr>
                      <a:endParaRPr lang="de-CH" sz="1200" dirty="0">
                        <a:solidFill>
                          <a:schemeClr val="tx1"/>
                        </a:solidFill>
                      </a:endParaRPr>
                    </a:p>
                  </a:txBody>
                  <a:tcPr marL="68580" marR="68580" marT="34290" marB="34290">
                    <a:noFill/>
                  </a:tcPr>
                </a:tc>
                <a:extLst>
                  <a:ext uri="{0D108BD9-81ED-4DB2-BD59-A6C34878D82A}">
                    <a16:rowId xmlns:a16="http://schemas.microsoft.com/office/drawing/2014/main" val="1031880468"/>
                  </a:ext>
                </a:extLst>
              </a:tr>
              <a:tr h="426374">
                <a:tc>
                  <a:txBody>
                    <a:bodyPr/>
                    <a:lstStyle/>
                    <a:p>
                      <a:pPr>
                        <a:lnSpc>
                          <a:spcPct val="150000"/>
                        </a:lnSpc>
                      </a:pPr>
                      <a:endParaRPr lang="de-CH" sz="1200" dirty="0">
                        <a:solidFill>
                          <a:schemeClr val="tx1"/>
                        </a:solidFill>
                      </a:endParaRPr>
                    </a:p>
                  </a:txBody>
                  <a:tcPr marL="68580" marR="68580" marT="34290" marB="34290">
                    <a:noFill/>
                  </a:tcPr>
                </a:tc>
                <a:tc>
                  <a:txBody>
                    <a:bodyPr/>
                    <a:lstStyle/>
                    <a:p>
                      <a:pPr>
                        <a:lnSpc>
                          <a:spcPct val="150000"/>
                        </a:lnSpc>
                      </a:pPr>
                      <a:endParaRPr lang="de-CH" sz="1200" dirty="0">
                        <a:solidFill>
                          <a:schemeClr val="tx1"/>
                        </a:solidFill>
                      </a:endParaRPr>
                    </a:p>
                  </a:txBody>
                  <a:tcPr marL="68580" marR="68580" marT="34290" marB="34290">
                    <a:noFill/>
                  </a:tcPr>
                </a:tc>
                <a:extLst>
                  <a:ext uri="{0D108BD9-81ED-4DB2-BD59-A6C34878D82A}">
                    <a16:rowId xmlns:a16="http://schemas.microsoft.com/office/drawing/2014/main" val="1598708310"/>
                  </a:ext>
                </a:extLst>
              </a:tr>
              <a:tr h="426374">
                <a:tc>
                  <a:txBody>
                    <a:bodyPr/>
                    <a:lstStyle/>
                    <a:p>
                      <a:pPr>
                        <a:lnSpc>
                          <a:spcPct val="150000"/>
                        </a:lnSpc>
                      </a:pPr>
                      <a:endParaRPr lang="de-CH" sz="1200" dirty="0">
                        <a:solidFill>
                          <a:schemeClr val="tx1"/>
                        </a:solidFill>
                      </a:endParaRPr>
                    </a:p>
                  </a:txBody>
                  <a:tcPr marL="68580" marR="68580" marT="34290" marB="34290">
                    <a:noFill/>
                  </a:tcPr>
                </a:tc>
                <a:tc>
                  <a:txBody>
                    <a:bodyPr/>
                    <a:lstStyle/>
                    <a:p>
                      <a:pPr>
                        <a:lnSpc>
                          <a:spcPct val="150000"/>
                        </a:lnSpc>
                      </a:pPr>
                      <a:endParaRPr lang="de-CH" sz="1200" dirty="0">
                        <a:solidFill>
                          <a:schemeClr val="tx1"/>
                        </a:solidFill>
                      </a:endParaRPr>
                    </a:p>
                  </a:txBody>
                  <a:tcPr marL="68580" marR="68580" marT="34290" marB="34290">
                    <a:noFill/>
                  </a:tcPr>
                </a:tc>
                <a:extLst>
                  <a:ext uri="{0D108BD9-81ED-4DB2-BD59-A6C34878D82A}">
                    <a16:rowId xmlns:a16="http://schemas.microsoft.com/office/drawing/2014/main" val="1834555632"/>
                  </a:ext>
                </a:extLst>
              </a:tr>
              <a:tr h="426374">
                <a:tc>
                  <a:txBody>
                    <a:bodyPr/>
                    <a:lstStyle/>
                    <a:p>
                      <a:pPr>
                        <a:lnSpc>
                          <a:spcPct val="150000"/>
                        </a:lnSpc>
                      </a:pPr>
                      <a:endParaRPr lang="de-CH" sz="1200" dirty="0">
                        <a:solidFill>
                          <a:schemeClr val="tx1"/>
                        </a:solidFill>
                      </a:endParaRPr>
                    </a:p>
                  </a:txBody>
                  <a:tcPr marL="68580" marR="68580" marT="34290" marB="34290">
                    <a:noFill/>
                  </a:tcPr>
                </a:tc>
                <a:tc>
                  <a:txBody>
                    <a:bodyPr/>
                    <a:lstStyle/>
                    <a:p>
                      <a:pPr>
                        <a:lnSpc>
                          <a:spcPct val="150000"/>
                        </a:lnSpc>
                      </a:pPr>
                      <a:endParaRPr lang="de-CH" sz="1200" dirty="0">
                        <a:solidFill>
                          <a:schemeClr val="tx1"/>
                        </a:solidFill>
                      </a:endParaRPr>
                    </a:p>
                  </a:txBody>
                  <a:tcPr marL="68580" marR="68580" marT="34290" marB="34290">
                    <a:noFill/>
                  </a:tcPr>
                </a:tc>
                <a:extLst>
                  <a:ext uri="{0D108BD9-81ED-4DB2-BD59-A6C34878D82A}">
                    <a16:rowId xmlns:a16="http://schemas.microsoft.com/office/drawing/2014/main" val="1871579943"/>
                  </a:ext>
                </a:extLst>
              </a:tr>
              <a:tr h="426374">
                <a:tc>
                  <a:txBody>
                    <a:bodyPr/>
                    <a:lstStyle/>
                    <a:p>
                      <a:pPr>
                        <a:lnSpc>
                          <a:spcPct val="150000"/>
                        </a:lnSpc>
                      </a:pPr>
                      <a:endParaRPr lang="de-CH" sz="1200" dirty="0">
                        <a:solidFill>
                          <a:schemeClr val="tx1"/>
                        </a:solidFill>
                      </a:endParaRPr>
                    </a:p>
                  </a:txBody>
                  <a:tcPr marL="68580" marR="68580" marT="34290" marB="34290">
                    <a:noFill/>
                  </a:tcPr>
                </a:tc>
                <a:tc>
                  <a:txBody>
                    <a:bodyPr/>
                    <a:lstStyle/>
                    <a:p>
                      <a:pPr>
                        <a:lnSpc>
                          <a:spcPct val="150000"/>
                        </a:lnSpc>
                      </a:pPr>
                      <a:endParaRPr lang="de-CH" sz="1200" dirty="0">
                        <a:solidFill>
                          <a:schemeClr val="tx1"/>
                        </a:solidFill>
                      </a:endParaRPr>
                    </a:p>
                  </a:txBody>
                  <a:tcPr marL="68580" marR="68580" marT="34290" marB="34290">
                    <a:noFill/>
                  </a:tcPr>
                </a:tc>
                <a:extLst>
                  <a:ext uri="{0D108BD9-81ED-4DB2-BD59-A6C34878D82A}">
                    <a16:rowId xmlns:a16="http://schemas.microsoft.com/office/drawing/2014/main" val="2735079017"/>
                  </a:ext>
                </a:extLst>
              </a:tr>
            </a:tbl>
          </a:graphicData>
        </a:graphic>
      </p:graphicFrame>
      <p:pic>
        <p:nvPicPr>
          <p:cNvPr id="4" name="Grafik 3">
            <a:extLst>
              <a:ext uri="{FF2B5EF4-FFF2-40B4-BE49-F238E27FC236}">
                <a16:creationId xmlns:a16="http://schemas.microsoft.com/office/drawing/2014/main" id="{C21B1181-0A7F-6690-C43E-4C12B365F500}"/>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4181" y="1997873"/>
            <a:ext cx="4281128" cy="3210846"/>
          </a:xfrm>
          <a:prstGeom prst="rect">
            <a:avLst/>
          </a:prstGeom>
          <a:noFill/>
          <a:ln>
            <a:noFill/>
          </a:ln>
        </p:spPr>
      </p:pic>
      <p:sp>
        <p:nvSpPr>
          <p:cNvPr id="7" name="Textfeld 6">
            <a:extLst>
              <a:ext uri="{FF2B5EF4-FFF2-40B4-BE49-F238E27FC236}">
                <a16:creationId xmlns:a16="http://schemas.microsoft.com/office/drawing/2014/main" id="{6608C706-F63F-DB28-14AB-4A43A3C7C482}"/>
              </a:ext>
            </a:extLst>
          </p:cNvPr>
          <p:cNvSpPr txBox="1"/>
          <p:nvPr/>
        </p:nvSpPr>
        <p:spPr>
          <a:xfrm>
            <a:off x="5652120" y="2726133"/>
            <a:ext cx="3305171" cy="1754326"/>
          </a:xfrm>
          <a:prstGeom prst="rect">
            <a:avLst/>
          </a:prstGeom>
          <a:noFill/>
        </p:spPr>
        <p:txBody>
          <a:bodyPr wrap="square" rtlCol="0">
            <a:spAutoFit/>
          </a:bodyPr>
          <a:lstStyle/>
          <a:p>
            <a:pPr>
              <a:tabLst>
                <a:tab pos="267891" algn="l"/>
              </a:tabLst>
            </a:pPr>
            <a:r>
              <a:rPr lang="de-CH" dirty="0">
                <a:solidFill>
                  <a:schemeClr val="bg2"/>
                </a:solidFill>
              </a:rPr>
              <a:t>DHA			7 </a:t>
            </a:r>
          </a:p>
          <a:p>
            <a:pPr>
              <a:tabLst>
                <a:tab pos="267891" algn="l"/>
              </a:tabLst>
            </a:pPr>
            <a:r>
              <a:rPr lang="de-CH" dirty="0">
                <a:solidFill>
                  <a:schemeClr val="bg2"/>
                </a:solidFill>
              </a:rPr>
              <a:t>DHF			12</a:t>
            </a:r>
          </a:p>
          <a:p>
            <a:pPr>
              <a:tabLst>
                <a:tab pos="267891" algn="l"/>
              </a:tabLst>
            </a:pPr>
            <a:r>
              <a:rPr lang="de-CH" dirty="0">
                <a:solidFill>
                  <a:schemeClr val="bg2"/>
                </a:solidFill>
              </a:rPr>
              <a:t>Brückenangebote</a:t>
            </a:r>
            <a:r>
              <a:rPr lang="de-CH" dirty="0"/>
              <a:t>		</a:t>
            </a:r>
            <a:r>
              <a:rPr lang="de-CH" dirty="0">
                <a:solidFill>
                  <a:schemeClr val="bg2"/>
                </a:solidFill>
              </a:rPr>
              <a:t>6</a:t>
            </a:r>
          </a:p>
          <a:p>
            <a:pPr>
              <a:tabLst>
                <a:tab pos="267891" algn="l"/>
              </a:tabLst>
            </a:pPr>
            <a:endParaRPr lang="de-CH" dirty="0"/>
          </a:p>
          <a:p>
            <a:pPr>
              <a:tabLst>
                <a:tab pos="267891" algn="l"/>
              </a:tabLst>
            </a:pPr>
            <a:r>
              <a:rPr lang="de-CH" dirty="0"/>
              <a:t>Fachleute Apotheke	5</a:t>
            </a:r>
          </a:p>
          <a:p>
            <a:endParaRPr lang="de-CH" dirty="0"/>
          </a:p>
        </p:txBody>
      </p:sp>
    </p:spTree>
    <p:extLst>
      <p:ext uri="{BB962C8B-B14F-4D97-AF65-F5344CB8AC3E}">
        <p14:creationId xmlns:p14="http://schemas.microsoft.com/office/powerpoint/2010/main" val="181599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DB248-D459-47B2-8D52-2D751C34BA58}"/>
              </a:ext>
            </a:extLst>
          </p:cNvPr>
          <p:cNvSpPr>
            <a:spLocks noGrp="1"/>
          </p:cNvSpPr>
          <p:nvPr>
            <p:ph type="title"/>
          </p:nvPr>
        </p:nvSpPr>
        <p:spPr/>
        <p:txBody>
          <a:bodyPr/>
          <a:lstStyle/>
          <a:p>
            <a:r>
              <a:rPr lang="de-CH" dirty="0"/>
              <a:t>Stundenplan 1. Lehrjahr</a:t>
            </a:r>
          </a:p>
        </p:txBody>
      </p:sp>
      <p:pic>
        <p:nvPicPr>
          <p:cNvPr id="15" name="Bild 1" descr="Logo_300">
            <a:extLst>
              <a:ext uri="{FF2B5EF4-FFF2-40B4-BE49-F238E27FC236}">
                <a16:creationId xmlns:a16="http://schemas.microsoft.com/office/drawing/2014/main" id="{114AEA23-C298-4908-B914-2B40C441CCFA}"/>
              </a:ext>
            </a:extLst>
          </p:cNvPr>
          <p:cNvPicPr>
            <a:picLocks noChangeAspect="1"/>
          </p:cNvPicPr>
          <p:nvPr/>
        </p:nvPicPr>
        <p:blipFill>
          <a:blip r:embed="rId3"/>
          <a:srcRect/>
          <a:stretch>
            <a:fillRect/>
          </a:stretch>
        </p:blipFill>
        <p:spPr bwMode="auto">
          <a:xfrm>
            <a:off x="7908346" y="1147448"/>
            <a:ext cx="862965" cy="302895"/>
          </a:xfrm>
          <a:prstGeom prst="rect">
            <a:avLst/>
          </a:prstGeom>
          <a:noFill/>
          <a:ln w="9525">
            <a:noFill/>
            <a:miter lim="800000"/>
            <a:headEnd/>
            <a:tailEnd/>
          </a:ln>
        </p:spPr>
      </p:pic>
      <p:pic>
        <p:nvPicPr>
          <p:cNvPr id="37" name="Inhaltsplatzhalter 36">
            <a:extLst>
              <a:ext uri="{FF2B5EF4-FFF2-40B4-BE49-F238E27FC236}">
                <a16:creationId xmlns:a16="http://schemas.microsoft.com/office/drawing/2014/main" id="{58017926-D622-4BD5-B299-20F5D2BAF17B}"/>
              </a:ext>
            </a:extLst>
          </p:cNvPr>
          <p:cNvPicPr>
            <a:picLocks noGrp="1" noChangeAspect="1"/>
          </p:cNvPicPr>
          <p:nvPr>
            <p:ph idx="1"/>
          </p:nvPr>
        </p:nvPicPr>
        <p:blipFill>
          <a:blip r:embed="rId4"/>
          <a:stretch>
            <a:fillRect/>
          </a:stretch>
        </p:blipFill>
        <p:spPr>
          <a:xfrm>
            <a:off x="1331640" y="1491177"/>
            <a:ext cx="6120680" cy="4997503"/>
          </a:xfrm>
        </p:spPr>
      </p:pic>
    </p:spTree>
    <p:extLst>
      <p:ext uri="{BB962C8B-B14F-4D97-AF65-F5344CB8AC3E}">
        <p14:creationId xmlns:p14="http://schemas.microsoft.com/office/powerpoint/2010/main" val="219677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DB248-D459-47B2-8D52-2D751C34BA58}"/>
              </a:ext>
            </a:extLst>
          </p:cNvPr>
          <p:cNvSpPr>
            <a:spLocks noGrp="1"/>
          </p:cNvSpPr>
          <p:nvPr>
            <p:ph type="title"/>
          </p:nvPr>
        </p:nvSpPr>
        <p:spPr/>
        <p:txBody>
          <a:bodyPr/>
          <a:lstStyle/>
          <a:p>
            <a:r>
              <a:rPr lang="de-CH" dirty="0"/>
              <a:t>Stundenplan 1. Lehrjahr</a:t>
            </a:r>
          </a:p>
        </p:txBody>
      </p:sp>
      <p:pic>
        <p:nvPicPr>
          <p:cNvPr id="5" name="Inhaltsplatzhalter 4">
            <a:extLst>
              <a:ext uri="{FF2B5EF4-FFF2-40B4-BE49-F238E27FC236}">
                <a16:creationId xmlns:a16="http://schemas.microsoft.com/office/drawing/2014/main" id="{A87CA2DF-705C-4E5B-986A-BF6CDA79C1C2}"/>
              </a:ext>
            </a:extLst>
          </p:cNvPr>
          <p:cNvPicPr>
            <a:picLocks noGrp="1" noChangeAspect="1"/>
          </p:cNvPicPr>
          <p:nvPr>
            <p:ph idx="1"/>
          </p:nvPr>
        </p:nvPicPr>
        <p:blipFill rotWithShape="1">
          <a:blip r:embed="rId3"/>
          <a:srcRect r="33825"/>
          <a:stretch/>
        </p:blipFill>
        <p:spPr>
          <a:xfrm>
            <a:off x="628650" y="1789907"/>
            <a:ext cx="3295650" cy="4012387"/>
          </a:xfrm>
        </p:spPr>
      </p:pic>
      <p:graphicFrame>
        <p:nvGraphicFramePr>
          <p:cNvPr id="13" name="Tabelle 12">
            <a:extLst>
              <a:ext uri="{FF2B5EF4-FFF2-40B4-BE49-F238E27FC236}">
                <a16:creationId xmlns:a16="http://schemas.microsoft.com/office/drawing/2014/main" id="{1D34D6E6-D06C-4BBC-991C-A3BAE3E3C4F8}"/>
              </a:ext>
            </a:extLst>
          </p:cNvPr>
          <p:cNvGraphicFramePr>
            <a:graphicFrameLocks noGrp="1"/>
          </p:cNvGraphicFramePr>
          <p:nvPr/>
        </p:nvGraphicFramePr>
        <p:xfrm>
          <a:off x="4705350" y="2723555"/>
          <a:ext cx="3810001" cy="2103123"/>
        </p:xfrm>
        <a:graphic>
          <a:graphicData uri="http://schemas.openxmlformats.org/drawingml/2006/table">
            <a:tbl>
              <a:tblPr/>
              <a:tblGrid>
                <a:gridCol w="123748">
                  <a:extLst>
                    <a:ext uri="{9D8B030D-6E8A-4147-A177-3AD203B41FA5}">
                      <a16:colId xmlns:a16="http://schemas.microsoft.com/office/drawing/2014/main" val="406181902"/>
                    </a:ext>
                  </a:extLst>
                </a:gridCol>
                <a:gridCol w="3334048">
                  <a:extLst>
                    <a:ext uri="{9D8B030D-6E8A-4147-A177-3AD203B41FA5}">
                      <a16:colId xmlns:a16="http://schemas.microsoft.com/office/drawing/2014/main" val="3543377772"/>
                    </a:ext>
                  </a:extLst>
                </a:gridCol>
                <a:gridCol w="352205">
                  <a:extLst>
                    <a:ext uri="{9D8B030D-6E8A-4147-A177-3AD203B41FA5}">
                      <a16:colId xmlns:a16="http://schemas.microsoft.com/office/drawing/2014/main" val="250203833"/>
                    </a:ext>
                  </a:extLst>
                </a:gridCol>
              </a:tblGrid>
              <a:tr h="144304">
                <a:tc gridSpan="2">
                  <a:txBody>
                    <a:bodyPr/>
                    <a:lstStyle/>
                    <a:p>
                      <a:pPr algn="l" fontAlgn="b"/>
                      <a:r>
                        <a:rPr lang="de-CH" sz="900" b="1" i="0" u="none" strike="noStrike" dirty="0">
                          <a:effectLst/>
                          <a:latin typeface="Arial" panose="020B0604020202020204" pitchFamily="34" charset="0"/>
                        </a:rPr>
                        <a:t>Berufskundliche schulische Bildung (BSB)</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r>
                        <a:rPr lang="de-CH" sz="900" b="0" i="0" u="none" strike="noStrike">
                          <a:effectLst/>
                          <a:latin typeface="Arial" panose="020B0604020202020204" pitchFamily="34" charset="0"/>
                        </a:rPr>
                        <a:t>Kürzel</a:t>
                      </a:r>
                    </a:p>
                  </a:txBody>
                  <a:tcPr marL="7144" marR="7144" marT="7144" marB="0" anchor="b">
                    <a:lnL>
                      <a:noFill/>
                    </a:lnL>
                    <a:lnR>
                      <a:noFill/>
                    </a:lnR>
                    <a:lnT>
                      <a:noFill/>
                    </a:lnT>
                    <a:lnB>
                      <a:noFill/>
                    </a:lnB>
                  </a:tcPr>
                </a:tc>
                <a:extLst>
                  <a:ext uri="{0D108BD9-81ED-4DB2-BD59-A6C34878D82A}">
                    <a16:rowId xmlns:a16="http://schemas.microsoft.com/office/drawing/2014/main" val="1103598050"/>
                  </a:ext>
                </a:extLst>
              </a:tr>
              <a:tr h="144304">
                <a:tc>
                  <a:txBody>
                    <a:bodyPr/>
                    <a:lstStyle/>
                    <a:p>
                      <a:pPr algn="l" fontAlgn="b"/>
                      <a:r>
                        <a:rPr lang="de-CH" sz="900" b="0" i="0" u="none" strike="noStrike">
                          <a:effectLst/>
                          <a:latin typeface="Arial" panose="020B0604020202020204" pitchFamily="34" charset="0"/>
                        </a:rPr>
                        <a:t>A</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Beraten und Bedienen der Kundinnen und Kunden</a:t>
                      </a:r>
                    </a:p>
                  </a:txBody>
                  <a:tcPr marL="7144" marR="7144" marT="7144" marB="0" anchor="b">
                    <a:lnL>
                      <a:noFill/>
                    </a:lnL>
                    <a:lnR>
                      <a:noFill/>
                    </a:lnR>
                    <a:lnT>
                      <a:noFill/>
                    </a:lnT>
                    <a:lnB>
                      <a:noFill/>
                    </a:lnB>
                  </a:tcPr>
                </a:tc>
                <a:tc>
                  <a:txBody>
                    <a:bodyPr/>
                    <a:lstStyle/>
                    <a:p>
                      <a:pPr algn="l" fontAlgn="t"/>
                      <a:r>
                        <a:rPr lang="de-CH" sz="900" b="0" i="0" u="none" strike="noStrike">
                          <a:effectLst/>
                          <a:latin typeface="Arial" panose="020B0604020202020204" pitchFamily="34" charset="0"/>
                        </a:rPr>
                        <a:t>DBB</a:t>
                      </a:r>
                    </a:p>
                  </a:txBody>
                  <a:tcPr marL="7144" marR="7144" marT="7144" marB="0">
                    <a:lnL>
                      <a:noFill/>
                    </a:lnL>
                    <a:lnR>
                      <a:noFill/>
                    </a:lnR>
                    <a:lnT>
                      <a:noFill/>
                    </a:lnT>
                    <a:lnB>
                      <a:noFill/>
                    </a:lnB>
                  </a:tcPr>
                </a:tc>
                <a:extLst>
                  <a:ext uri="{0D108BD9-81ED-4DB2-BD59-A6C34878D82A}">
                    <a16:rowId xmlns:a16="http://schemas.microsoft.com/office/drawing/2014/main" val="1919395024"/>
                  </a:ext>
                </a:extLst>
              </a:tr>
              <a:tr h="281464">
                <a:tc>
                  <a:txBody>
                    <a:bodyPr/>
                    <a:lstStyle/>
                    <a:p>
                      <a:pPr algn="l" fontAlgn="b"/>
                      <a:r>
                        <a:rPr lang="de-CH" sz="900" b="0" i="0" u="none" strike="noStrike">
                          <a:effectLst/>
                          <a:latin typeface="Arial" panose="020B0604020202020204" pitchFamily="34" charset="0"/>
                        </a:rPr>
                        <a:t>B</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Abgeben von verordneten Medikamenten, Sanitäts- und Gesundheitsartikeln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DAVM</a:t>
                      </a:r>
                    </a:p>
                  </a:txBody>
                  <a:tcPr marL="7144" marR="7144" marT="7144" marB="0" anchor="b">
                    <a:lnL>
                      <a:noFill/>
                    </a:lnL>
                    <a:lnR>
                      <a:noFill/>
                    </a:lnR>
                    <a:lnT>
                      <a:noFill/>
                    </a:lnT>
                    <a:lnB>
                      <a:noFill/>
                    </a:lnB>
                  </a:tcPr>
                </a:tc>
                <a:extLst>
                  <a:ext uri="{0D108BD9-81ED-4DB2-BD59-A6C34878D82A}">
                    <a16:rowId xmlns:a16="http://schemas.microsoft.com/office/drawing/2014/main" val="3919967957"/>
                  </a:ext>
                </a:extLst>
              </a:tr>
              <a:tr h="144304">
                <a:tc>
                  <a:txBody>
                    <a:bodyPr/>
                    <a:lstStyle/>
                    <a:p>
                      <a:pPr algn="l" fontAlgn="b"/>
                      <a:r>
                        <a:rPr lang="de-CH" sz="900" b="0" i="0" u="none" strike="noStrike">
                          <a:effectLst/>
                          <a:latin typeface="Arial" panose="020B0604020202020204" pitchFamily="34" charset="0"/>
                        </a:rPr>
                        <a:t>C</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Ausführen medizinischer Abklärungen und Handlungen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DAMA</a:t>
                      </a:r>
                    </a:p>
                  </a:txBody>
                  <a:tcPr marL="7144" marR="7144" marT="7144" marB="0" anchor="b">
                    <a:lnL>
                      <a:noFill/>
                    </a:lnL>
                    <a:lnR>
                      <a:noFill/>
                    </a:lnR>
                    <a:lnT>
                      <a:noFill/>
                    </a:lnT>
                    <a:lnB>
                      <a:noFill/>
                    </a:lnB>
                  </a:tcPr>
                </a:tc>
                <a:extLst>
                  <a:ext uri="{0D108BD9-81ED-4DB2-BD59-A6C34878D82A}">
                    <a16:rowId xmlns:a16="http://schemas.microsoft.com/office/drawing/2014/main" val="2724011245"/>
                  </a:ext>
                </a:extLst>
              </a:tr>
              <a:tr h="281464">
                <a:tc>
                  <a:txBody>
                    <a:bodyPr/>
                    <a:lstStyle/>
                    <a:p>
                      <a:pPr algn="l" fontAlgn="b"/>
                      <a:r>
                        <a:rPr lang="de-CH" sz="900" b="0" i="0" u="none" strike="noStrike">
                          <a:effectLst/>
                          <a:latin typeface="Arial" panose="020B0604020202020204" pitchFamily="34" charset="0"/>
                        </a:rPr>
                        <a:t>D E</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Bewirtschaften von Medikamenten und anderen Produkten </a:t>
                      </a:r>
                      <a:br>
                        <a:rPr lang="de-DE" sz="900" b="0" i="0" u="none" strike="noStrike">
                          <a:effectLst/>
                          <a:latin typeface="Arial" panose="020B0604020202020204" pitchFamily="34" charset="0"/>
                        </a:rPr>
                      </a:br>
                      <a:r>
                        <a:rPr lang="de-DE" sz="900" b="0" i="0" u="none" strike="noStrike">
                          <a:effectLst/>
                          <a:latin typeface="Arial" panose="020B0604020202020204" pitchFamily="34" charset="0"/>
                        </a:rPr>
                        <a:t>Organisieren und Ausführen administrativer Aufgaben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DBMP</a:t>
                      </a:r>
                    </a:p>
                  </a:txBody>
                  <a:tcPr marL="7144" marR="7144" marT="7144" marB="0" anchor="b">
                    <a:lnL>
                      <a:noFill/>
                    </a:lnL>
                    <a:lnR>
                      <a:noFill/>
                    </a:lnR>
                    <a:lnT>
                      <a:noFill/>
                    </a:lnT>
                    <a:lnB>
                      <a:noFill/>
                    </a:lnB>
                  </a:tcPr>
                </a:tc>
                <a:extLst>
                  <a:ext uri="{0D108BD9-81ED-4DB2-BD59-A6C34878D82A}">
                    <a16:rowId xmlns:a16="http://schemas.microsoft.com/office/drawing/2014/main" val="3487581938"/>
                  </a:ext>
                </a:extLst>
              </a:tr>
              <a:tr h="200025">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4093624054"/>
                  </a:ext>
                </a:extLst>
              </a:tr>
              <a:tr h="144304">
                <a:tc gridSpan="2">
                  <a:txBody>
                    <a:bodyPr/>
                    <a:lstStyle/>
                    <a:p>
                      <a:pPr algn="l" fontAlgn="b"/>
                      <a:r>
                        <a:rPr lang="de-CH" sz="900" b="1" i="0" u="none" strike="noStrike">
                          <a:effectLst/>
                          <a:latin typeface="Arial" panose="020B0604020202020204" pitchFamily="34" charset="0"/>
                        </a:rPr>
                        <a:t>Allgemeine schulische Bildung (ASB)</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014496844"/>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Sprache und Kommunikation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SPK</a:t>
                      </a:r>
                    </a:p>
                  </a:txBody>
                  <a:tcPr marL="7144" marR="7144" marT="7144" marB="0" anchor="b">
                    <a:lnL>
                      <a:noFill/>
                    </a:lnL>
                    <a:lnR>
                      <a:noFill/>
                    </a:lnR>
                    <a:lnT>
                      <a:noFill/>
                    </a:lnT>
                    <a:lnB>
                      <a:noFill/>
                    </a:lnB>
                  </a:tcPr>
                </a:tc>
                <a:extLst>
                  <a:ext uri="{0D108BD9-81ED-4DB2-BD59-A6C34878D82A}">
                    <a16:rowId xmlns:a16="http://schemas.microsoft.com/office/drawing/2014/main" val="4063679299"/>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Gesellschaft</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G</a:t>
                      </a:r>
                    </a:p>
                  </a:txBody>
                  <a:tcPr marL="7144" marR="7144" marT="7144" marB="0" anchor="b">
                    <a:lnL>
                      <a:noFill/>
                    </a:lnL>
                    <a:lnR>
                      <a:noFill/>
                    </a:lnR>
                    <a:lnT>
                      <a:noFill/>
                    </a:lnT>
                    <a:lnB>
                      <a:noFill/>
                    </a:lnB>
                  </a:tcPr>
                </a:tc>
                <a:extLst>
                  <a:ext uri="{0D108BD9-81ED-4DB2-BD59-A6C34878D82A}">
                    <a16:rowId xmlns:a16="http://schemas.microsoft.com/office/drawing/2014/main" val="1453147529"/>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434570036"/>
                  </a:ext>
                </a:extLst>
              </a:tr>
              <a:tr h="144304">
                <a:tc gridSpan="2">
                  <a:txBody>
                    <a:bodyPr/>
                    <a:lstStyle/>
                    <a:p>
                      <a:pPr algn="l" fontAlgn="b"/>
                      <a:r>
                        <a:rPr lang="de-CH" sz="900" b="1" i="0" u="none" strike="noStrike">
                          <a:effectLst/>
                          <a:latin typeface="Arial" panose="020B0604020202020204" pitchFamily="34" charset="0"/>
                        </a:rPr>
                        <a:t>Sport (SPO)</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890955081"/>
                  </a:ext>
                </a:extLst>
              </a:tr>
              <a:tr h="185738">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dirty="0">
                          <a:effectLst/>
                          <a:latin typeface="Arial" panose="020B0604020202020204" pitchFamily="34" charset="0"/>
                        </a:rPr>
                        <a:t>Sport</a:t>
                      </a:r>
                    </a:p>
                  </a:txBody>
                  <a:tcPr marL="7144" marR="7144" marT="7144" marB="0" anchor="b">
                    <a:lnL>
                      <a:noFill/>
                    </a:lnL>
                    <a:lnR>
                      <a:noFill/>
                    </a:lnR>
                    <a:lnT>
                      <a:noFill/>
                    </a:lnT>
                    <a:lnB>
                      <a:noFill/>
                    </a:lnB>
                  </a:tcPr>
                </a:tc>
                <a:tc>
                  <a:txBody>
                    <a:bodyPr/>
                    <a:lstStyle/>
                    <a:p>
                      <a:pPr algn="l" fontAlgn="b"/>
                      <a:r>
                        <a:rPr lang="de-CH" sz="900" b="0" i="0" u="none" strike="noStrike" dirty="0">
                          <a:effectLst/>
                          <a:latin typeface="Arial" panose="020B0604020202020204" pitchFamily="34" charset="0"/>
                        </a:rPr>
                        <a:t>SP</a:t>
                      </a:r>
                    </a:p>
                  </a:txBody>
                  <a:tcPr marL="7144" marR="7144" marT="7144" marB="0" anchor="b">
                    <a:lnL>
                      <a:noFill/>
                    </a:lnL>
                    <a:lnR>
                      <a:noFill/>
                    </a:lnR>
                    <a:lnT>
                      <a:noFill/>
                    </a:lnT>
                    <a:lnB>
                      <a:noFill/>
                    </a:lnB>
                  </a:tcPr>
                </a:tc>
                <a:extLst>
                  <a:ext uri="{0D108BD9-81ED-4DB2-BD59-A6C34878D82A}">
                    <a16:rowId xmlns:a16="http://schemas.microsoft.com/office/drawing/2014/main" val="3985678645"/>
                  </a:ext>
                </a:extLst>
              </a:tr>
            </a:tbl>
          </a:graphicData>
        </a:graphic>
      </p:graphicFrame>
      <p:sp>
        <p:nvSpPr>
          <p:cNvPr id="14" name="Textfeld 13">
            <a:extLst>
              <a:ext uri="{FF2B5EF4-FFF2-40B4-BE49-F238E27FC236}">
                <a16:creationId xmlns:a16="http://schemas.microsoft.com/office/drawing/2014/main" id="{AEF84009-B59E-4A75-8E6D-E2E8DE367BC1}"/>
              </a:ext>
            </a:extLst>
          </p:cNvPr>
          <p:cNvSpPr txBox="1"/>
          <p:nvPr/>
        </p:nvSpPr>
        <p:spPr>
          <a:xfrm>
            <a:off x="4572000" y="2308994"/>
            <a:ext cx="2676525" cy="253916"/>
          </a:xfrm>
          <a:prstGeom prst="rect">
            <a:avLst/>
          </a:prstGeom>
          <a:noFill/>
        </p:spPr>
        <p:txBody>
          <a:bodyPr wrap="square" rtlCol="0">
            <a:spAutoFit/>
          </a:bodyPr>
          <a:lstStyle/>
          <a:p>
            <a:pPr defTabSz="685800" fontAlgn="auto">
              <a:spcBef>
                <a:spcPts val="0"/>
              </a:spcBef>
              <a:spcAft>
                <a:spcPts val="0"/>
              </a:spcAft>
            </a:pPr>
            <a:r>
              <a:rPr lang="de-CH" sz="1050" b="1" dirty="0">
                <a:solidFill>
                  <a:prstClr val="black"/>
                </a:solidFill>
                <a:cs typeface="Arial" panose="020B0604020202020204" pitchFamily="34" charset="0"/>
              </a:rPr>
              <a:t>Zeugnis:</a:t>
            </a:r>
          </a:p>
        </p:txBody>
      </p:sp>
      <p:pic>
        <p:nvPicPr>
          <p:cNvPr id="15" name="Bild 1" descr="Logo_300">
            <a:extLst>
              <a:ext uri="{FF2B5EF4-FFF2-40B4-BE49-F238E27FC236}">
                <a16:creationId xmlns:a16="http://schemas.microsoft.com/office/drawing/2014/main" id="{114AEA23-C298-4908-B914-2B40C441CCFA}"/>
              </a:ext>
            </a:extLst>
          </p:cNvPr>
          <p:cNvPicPr>
            <a:picLocks noChangeAspect="1"/>
          </p:cNvPicPr>
          <p:nvPr/>
        </p:nvPicPr>
        <p:blipFill>
          <a:blip r:embed="rId4"/>
          <a:srcRect/>
          <a:stretch>
            <a:fillRect/>
          </a:stretch>
        </p:blipFill>
        <p:spPr bwMode="auto">
          <a:xfrm>
            <a:off x="7908346" y="1147448"/>
            <a:ext cx="862965" cy="302895"/>
          </a:xfrm>
          <a:prstGeom prst="rect">
            <a:avLst/>
          </a:prstGeom>
          <a:noFill/>
          <a:ln w="9525">
            <a:noFill/>
            <a:miter lim="800000"/>
            <a:headEnd/>
            <a:tailEnd/>
          </a:ln>
        </p:spPr>
      </p:pic>
      <p:cxnSp>
        <p:nvCxnSpPr>
          <p:cNvPr id="17" name="Gerade Verbindung mit Pfeil 16">
            <a:extLst>
              <a:ext uri="{FF2B5EF4-FFF2-40B4-BE49-F238E27FC236}">
                <a16:creationId xmlns:a16="http://schemas.microsoft.com/office/drawing/2014/main" id="{EE0AA8D8-AA27-46AC-AD22-5FFD7430524F}"/>
              </a:ext>
            </a:extLst>
          </p:cNvPr>
          <p:cNvCxnSpPr/>
          <p:nvPr/>
        </p:nvCxnSpPr>
        <p:spPr>
          <a:xfrm>
            <a:off x="2343150" y="2539827"/>
            <a:ext cx="2105025" cy="327199"/>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DC142C5-FB2A-43C7-AB71-A96D40B3A486}"/>
              </a:ext>
            </a:extLst>
          </p:cNvPr>
          <p:cNvCxnSpPr>
            <a:cxnSpLocks/>
          </p:cNvCxnSpPr>
          <p:nvPr/>
        </p:nvCxnSpPr>
        <p:spPr>
          <a:xfrm flipV="1">
            <a:off x="2343150" y="3000375"/>
            <a:ext cx="2105025" cy="1854279"/>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9094062A-580C-4B52-A72C-5408F918E67A}"/>
              </a:ext>
            </a:extLst>
          </p:cNvPr>
          <p:cNvCxnSpPr>
            <a:cxnSpLocks/>
          </p:cNvCxnSpPr>
          <p:nvPr/>
        </p:nvCxnSpPr>
        <p:spPr>
          <a:xfrm flipV="1">
            <a:off x="3643314" y="2954386"/>
            <a:ext cx="795337" cy="407852"/>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23C2AFF4-D2EF-4D79-A363-1AB7E8919058}"/>
              </a:ext>
            </a:extLst>
          </p:cNvPr>
          <p:cNvCxnSpPr>
            <a:cxnSpLocks/>
          </p:cNvCxnSpPr>
          <p:nvPr/>
        </p:nvCxnSpPr>
        <p:spPr>
          <a:xfrm>
            <a:off x="3509964" y="2836776"/>
            <a:ext cx="938212" cy="1258975"/>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A2CC1992-EFDA-4625-8539-B130009C1938}"/>
              </a:ext>
            </a:extLst>
          </p:cNvPr>
          <p:cNvCxnSpPr>
            <a:cxnSpLocks/>
          </p:cNvCxnSpPr>
          <p:nvPr/>
        </p:nvCxnSpPr>
        <p:spPr>
          <a:xfrm>
            <a:off x="3524250" y="3101801"/>
            <a:ext cx="923925" cy="1177677"/>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D43F97A5-0404-4D42-B809-5E83A056C07C}"/>
              </a:ext>
            </a:extLst>
          </p:cNvPr>
          <p:cNvCxnSpPr>
            <a:cxnSpLocks/>
          </p:cNvCxnSpPr>
          <p:nvPr/>
        </p:nvCxnSpPr>
        <p:spPr>
          <a:xfrm>
            <a:off x="2007395" y="2989339"/>
            <a:ext cx="2431256" cy="669848"/>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1E062FC2-874D-4BB0-9A60-5E25A4DFFDC7}"/>
              </a:ext>
            </a:extLst>
          </p:cNvPr>
          <p:cNvCxnSpPr>
            <a:cxnSpLocks/>
          </p:cNvCxnSpPr>
          <p:nvPr/>
        </p:nvCxnSpPr>
        <p:spPr>
          <a:xfrm flipV="1">
            <a:off x="2155030" y="3525838"/>
            <a:ext cx="2283621" cy="1087506"/>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B944799C-39C5-48B6-8342-F09C7F1DFEEF}"/>
              </a:ext>
            </a:extLst>
          </p:cNvPr>
          <p:cNvCxnSpPr>
            <a:cxnSpLocks/>
          </p:cNvCxnSpPr>
          <p:nvPr/>
        </p:nvCxnSpPr>
        <p:spPr>
          <a:xfrm>
            <a:off x="2143125" y="3768551"/>
            <a:ext cx="2319337" cy="968781"/>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5E0973B9-4401-4830-B45F-2B890DB33D3B}"/>
              </a:ext>
            </a:extLst>
          </p:cNvPr>
          <p:cNvCxnSpPr>
            <a:cxnSpLocks/>
          </p:cNvCxnSpPr>
          <p:nvPr/>
        </p:nvCxnSpPr>
        <p:spPr>
          <a:xfrm flipV="1">
            <a:off x="3533775" y="3240882"/>
            <a:ext cx="904876" cy="976423"/>
          </a:xfrm>
          <a:prstGeom prst="straightConnector1">
            <a:avLst/>
          </a:prstGeom>
          <a:ln>
            <a:solidFill>
              <a:srgbClr val="FFEB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641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44E9438E-C858-4B73-A618-F64249478C3B}"/>
              </a:ext>
            </a:extLst>
          </p:cNvPr>
          <p:cNvSpPr>
            <a:spLocks noGrp="1"/>
          </p:cNvSpPr>
          <p:nvPr>
            <p:ph type="title"/>
          </p:nvPr>
        </p:nvSpPr>
        <p:spPr>
          <a:xfrm>
            <a:off x="606479" y="1147447"/>
            <a:ext cx="6927525" cy="891713"/>
          </a:xfrm>
        </p:spPr>
        <p:txBody>
          <a:bodyPr anchor="b">
            <a:normAutofit/>
          </a:bodyPr>
          <a:lstStyle/>
          <a:p>
            <a:r>
              <a:rPr lang="de-CH" sz="4050" dirty="0"/>
              <a:t>Zusatzangebote</a:t>
            </a:r>
          </a:p>
        </p:txBody>
      </p:sp>
      <p:grpSp>
        <p:nvGrpSpPr>
          <p:cNvPr id="30" name="Group 2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56026"/>
            <a:ext cx="8771312" cy="586632"/>
            <a:chOff x="-2" y="1998368"/>
            <a:chExt cx="11695083" cy="782176"/>
          </a:xfrm>
          <a:solidFill>
            <a:srgbClr val="FFEB00"/>
          </a:solidFill>
        </p:grpSpPr>
        <p:sp>
          <p:nvSpPr>
            <p:cNvPr id="31" name="Rectangle 3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2" name="Rectangle 3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sp>
        <p:nvSpPr>
          <p:cNvPr id="34" name="Rectangle 3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09560"/>
            <a:ext cx="8537522"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pic>
        <p:nvPicPr>
          <p:cNvPr id="9" name="Bild 1" descr="Logo_300">
            <a:extLst>
              <a:ext uri="{FF2B5EF4-FFF2-40B4-BE49-F238E27FC236}">
                <a16:creationId xmlns:a16="http://schemas.microsoft.com/office/drawing/2014/main" id="{7077C99E-D0DC-40DE-ADFE-86F23072AB93}"/>
              </a:ext>
            </a:extLst>
          </p:cNvPr>
          <p:cNvPicPr>
            <a:picLocks noChangeAspect="1"/>
          </p:cNvPicPr>
          <p:nvPr/>
        </p:nvPicPr>
        <p:blipFill>
          <a:blip r:embed="rId3"/>
          <a:srcRect/>
          <a:stretch>
            <a:fillRect/>
          </a:stretch>
        </p:blipFill>
        <p:spPr bwMode="auto">
          <a:xfrm>
            <a:off x="7908346" y="1147448"/>
            <a:ext cx="862965" cy="302895"/>
          </a:xfrm>
          <a:prstGeom prst="rect">
            <a:avLst/>
          </a:prstGeom>
          <a:noFill/>
          <a:ln w="9525">
            <a:noFill/>
            <a:miter lim="800000"/>
            <a:headEnd/>
            <a:tailEnd/>
          </a:ln>
        </p:spPr>
      </p:pic>
      <p:sp>
        <p:nvSpPr>
          <p:cNvPr id="12" name="Inhaltsplatzhalter 2">
            <a:extLst>
              <a:ext uri="{FF2B5EF4-FFF2-40B4-BE49-F238E27FC236}">
                <a16:creationId xmlns:a16="http://schemas.microsoft.com/office/drawing/2014/main" id="{1E4F59CD-C30A-4987-8B65-1E8C757BA13B}"/>
              </a:ext>
            </a:extLst>
          </p:cNvPr>
          <p:cNvSpPr>
            <a:spLocks noGrp="1"/>
          </p:cNvSpPr>
          <p:nvPr>
            <p:ph idx="1"/>
          </p:nvPr>
        </p:nvSpPr>
        <p:spPr>
          <a:xfrm>
            <a:off x="606479" y="2546855"/>
            <a:ext cx="7886700" cy="3263504"/>
          </a:xfrm>
        </p:spPr>
        <p:txBody>
          <a:bodyPr>
            <a:normAutofit/>
          </a:bodyPr>
          <a:lstStyle/>
          <a:p>
            <a:pPr marL="0" indent="0">
              <a:buNone/>
            </a:pPr>
            <a:r>
              <a:rPr lang="de-CH" b="1" dirty="0"/>
              <a:t>Stützkurse</a:t>
            </a:r>
            <a:r>
              <a:rPr lang="de-CH" dirty="0"/>
              <a:t>:</a:t>
            </a:r>
          </a:p>
          <a:p>
            <a:pPr marL="0" indent="0">
              <a:buNone/>
            </a:pPr>
            <a:r>
              <a:rPr lang="de-CH" dirty="0"/>
              <a:t>Unterstützung im allgemeinbildenden Unterricht</a:t>
            </a:r>
          </a:p>
          <a:p>
            <a:pPr marL="0" indent="0">
              <a:buNone/>
            </a:pPr>
            <a:r>
              <a:rPr lang="de-CH" b="1" dirty="0"/>
              <a:t>Unterstützung im fachlichen Unterricht</a:t>
            </a:r>
          </a:p>
          <a:p>
            <a:pPr marL="0" indent="0">
              <a:buNone/>
            </a:pPr>
            <a:endParaRPr lang="de-CH" dirty="0"/>
          </a:p>
          <a:p>
            <a:pPr marL="0" indent="0">
              <a:buNone/>
            </a:pPr>
            <a:r>
              <a:rPr lang="de-CH" b="1" dirty="0"/>
              <a:t>Freikurse bzw. EA-Kurse (BM-Vorbereitung):</a:t>
            </a:r>
          </a:p>
          <a:p>
            <a:pPr marL="0" indent="0">
              <a:buNone/>
            </a:pPr>
            <a:r>
              <a:rPr lang="de-CH" dirty="0"/>
              <a:t>Anatomie</a:t>
            </a:r>
          </a:p>
          <a:p>
            <a:pPr marL="0" indent="0">
              <a:buNone/>
            </a:pPr>
            <a:r>
              <a:rPr lang="de-CH" dirty="0"/>
              <a:t>Mathematik</a:t>
            </a:r>
          </a:p>
          <a:p>
            <a:pPr marL="0" indent="0">
              <a:buNone/>
            </a:pPr>
            <a:r>
              <a:rPr lang="de-CH" dirty="0"/>
              <a:t>Französisch / Englisch</a:t>
            </a:r>
          </a:p>
        </p:txBody>
      </p:sp>
    </p:spTree>
    <p:extLst>
      <p:ext uri="{BB962C8B-B14F-4D97-AF65-F5344CB8AC3E}">
        <p14:creationId xmlns:p14="http://schemas.microsoft.com/office/powerpoint/2010/main" val="17470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DB248-D459-47B2-8D52-2D751C34BA58}"/>
              </a:ext>
            </a:extLst>
          </p:cNvPr>
          <p:cNvSpPr>
            <a:spLocks noGrp="1"/>
          </p:cNvSpPr>
          <p:nvPr>
            <p:ph type="title"/>
          </p:nvPr>
        </p:nvSpPr>
        <p:spPr/>
        <p:txBody>
          <a:bodyPr/>
          <a:lstStyle/>
          <a:p>
            <a:r>
              <a:rPr lang="de-CH" dirty="0"/>
              <a:t>Stundenplan 2. Lehrjahr</a:t>
            </a:r>
          </a:p>
        </p:txBody>
      </p:sp>
      <p:pic>
        <p:nvPicPr>
          <p:cNvPr id="15" name="Bild 1" descr="Logo_300">
            <a:extLst>
              <a:ext uri="{FF2B5EF4-FFF2-40B4-BE49-F238E27FC236}">
                <a16:creationId xmlns:a16="http://schemas.microsoft.com/office/drawing/2014/main" id="{114AEA23-C298-4908-B914-2B40C441CCFA}"/>
              </a:ext>
            </a:extLst>
          </p:cNvPr>
          <p:cNvPicPr>
            <a:picLocks noChangeAspect="1"/>
          </p:cNvPicPr>
          <p:nvPr/>
        </p:nvPicPr>
        <p:blipFill>
          <a:blip r:embed="rId3"/>
          <a:srcRect/>
          <a:stretch>
            <a:fillRect/>
          </a:stretch>
        </p:blipFill>
        <p:spPr bwMode="auto">
          <a:xfrm>
            <a:off x="7908346" y="1147448"/>
            <a:ext cx="862965" cy="302895"/>
          </a:xfrm>
          <a:prstGeom prst="rect">
            <a:avLst/>
          </a:prstGeom>
          <a:noFill/>
          <a:ln w="9525">
            <a:noFill/>
            <a:miter lim="800000"/>
            <a:headEnd/>
            <a:tailEnd/>
          </a:ln>
        </p:spPr>
      </p:pic>
      <p:graphicFrame>
        <p:nvGraphicFramePr>
          <p:cNvPr id="10" name="Inhaltsplatzhalter 9">
            <a:extLst>
              <a:ext uri="{FF2B5EF4-FFF2-40B4-BE49-F238E27FC236}">
                <a16:creationId xmlns:a16="http://schemas.microsoft.com/office/drawing/2014/main" id="{B381A4AD-72B8-45F5-96A1-9758EA6972BC}"/>
              </a:ext>
            </a:extLst>
          </p:cNvPr>
          <p:cNvGraphicFramePr>
            <a:graphicFrameLocks noGrp="1"/>
          </p:cNvGraphicFramePr>
          <p:nvPr>
            <p:ph idx="1"/>
          </p:nvPr>
        </p:nvGraphicFramePr>
        <p:xfrm>
          <a:off x="5338689" y="2557463"/>
          <a:ext cx="3632647" cy="2536035"/>
        </p:xfrm>
        <a:graphic>
          <a:graphicData uri="http://schemas.openxmlformats.org/drawingml/2006/table">
            <a:tbl>
              <a:tblPr/>
              <a:tblGrid>
                <a:gridCol w="123748">
                  <a:extLst>
                    <a:ext uri="{9D8B030D-6E8A-4147-A177-3AD203B41FA5}">
                      <a16:colId xmlns:a16="http://schemas.microsoft.com/office/drawing/2014/main" val="1878819379"/>
                    </a:ext>
                  </a:extLst>
                </a:gridCol>
                <a:gridCol w="3061224">
                  <a:extLst>
                    <a:ext uri="{9D8B030D-6E8A-4147-A177-3AD203B41FA5}">
                      <a16:colId xmlns:a16="http://schemas.microsoft.com/office/drawing/2014/main" val="771286159"/>
                    </a:ext>
                  </a:extLst>
                </a:gridCol>
                <a:gridCol w="447675">
                  <a:extLst>
                    <a:ext uri="{9D8B030D-6E8A-4147-A177-3AD203B41FA5}">
                      <a16:colId xmlns:a16="http://schemas.microsoft.com/office/drawing/2014/main" val="2441400788"/>
                    </a:ext>
                  </a:extLst>
                </a:gridCol>
              </a:tblGrid>
              <a:tr h="144304">
                <a:tc gridSpan="2">
                  <a:txBody>
                    <a:bodyPr/>
                    <a:lstStyle/>
                    <a:p>
                      <a:pPr algn="l" fontAlgn="b"/>
                      <a:r>
                        <a:rPr lang="de-CH" sz="900" b="1" i="0" u="none" strike="noStrike" dirty="0">
                          <a:effectLst/>
                          <a:latin typeface="Arial" panose="020B0604020202020204" pitchFamily="34" charset="0"/>
                        </a:rPr>
                        <a:t>Berufskundliche schulische Bildung (BSB)</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r>
                        <a:rPr lang="de-CH" sz="900" b="0" i="0" u="none" strike="noStrike">
                          <a:effectLst/>
                          <a:latin typeface="Arial" panose="020B0604020202020204" pitchFamily="34" charset="0"/>
                        </a:rPr>
                        <a:t>Kürzel</a:t>
                      </a:r>
                    </a:p>
                  </a:txBody>
                  <a:tcPr marL="7144" marR="7144" marT="7144" marB="0" anchor="b">
                    <a:lnL>
                      <a:noFill/>
                    </a:lnL>
                    <a:lnR>
                      <a:noFill/>
                    </a:lnR>
                    <a:lnT>
                      <a:noFill/>
                    </a:lnT>
                    <a:lnB>
                      <a:noFill/>
                    </a:lnB>
                  </a:tcPr>
                </a:tc>
                <a:extLst>
                  <a:ext uri="{0D108BD9-81ED-4DB2-BD59-A6C34878D82A}">
                    <a16:rowId xmlns:a16="http://schemas.microsoft.com/office/drawing/2014/main" val="2793889329"/>
                  </a:ext>
                </a:extLst>
              </a:tr>
              <a:tr h="144304">
                <a:tc>
                  <a:txBody>
                    <a:bodyPr/>
                    <a:lstStyle/>
                    <a:p>
                      <a:pPr algn="l" fontAlgn="b"/>
                      <a:r>
                        <a:rPr lang="de-CH" sz="900" b="0" i="0" u="none" strike="noStrike">
                          <a:effectLst/>
                          <a:latin typeface="Arial" panose="020B0604020202020204" pitchFamily="34" charset="0"/>
                        </a:rPr>
                        <a:t>A</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Beraten und Bedienen der Kundinnen und Kunden</a:t>
                      </a:r>
                    </a:p>
                  </a:txBody>
                  <a:tcPr marL="7144" marR="7144" marT="7144" marB="0" anchor="b">
                    <a:lnL>
                      <a:noFill/>
                    </a:lnL>
                    <a:lnR>
                      <a:noFill/>
                    </a:lnR>
                    <a:lnT>
                      <a:noFill/>
                    </a:lnT>
                    <a:lnB>
                      <a:noFill/>
                    </a:lnB>
                  </a:tcPr>
                </a:tc>
                <a:tc>
                  <a:txBody>
                    <a:bodyPr/>
                    <a:lstStyle/>
                    <a:p>
                      <a:pPr algn="l" fontAlgn="t"/>
                      <a:r>
                        <a:rPr lang="de-CH" sz="900" b="0" i="0" u="none" strike="noStrike">
                          <a:effectLst/>
                          <a:latin typeface="Arial" panose="020B0604020202020204" pitchFamily="34" charset="0"/>
                        </a:rPr>
                        <a:t>DBB</a:t>
                      </a:r>
                    </a:p>
                  </a:txBody>
                  <a:tcPr marL="7144" marR="7144" marT="7144" marB="0">
                    <a:lnL>
                      <a:noFill/>
                    </a:lnL>
                    <a:lnR>
                      <a:noFill/>
                    </a:lnR>
                    <a:lnT>
                      <a:noFill/>
                    </a:lnT>
                    <a:lnB>
                      <a:noFill/>
                    </a:lnB>
                  </a:tcPr>
                </a:tc>
                <a:extLst>
                  <a:ext uri="{0D108BD9-81ED-4DB2-BD59-A6C34878D82A}">
                    <a16:rowId xmlns:a16="http://schemas.microsoft.com/office/drawing/2014/main" val="1873328191"/>
                  </a:ext>
                </a:extLst>
              </a:tr>
              <a:tr h="281464">
                <a:tc>
                  <a:txBody>
                    <a:bodyPr/>
                    <a:lstStyle/>
                    <a:p>
                      <a:pPr algn="l" fontAlgn="b"/>
                      <a:r>
                        <a:rPr lang="de-CH" sz="900" b="0" i="0" u="none" strike="noStrike">
                          <a:effectLst/>
                          <a:latin typeface="Arial" panose="020B0604020202020204" pitchFamily="34" charset="0"/>
                        </a:rPr>
                        <a:t>B</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Abgeben von verordneten Medikamenten, Sanitäts- und Gesundheitsartikeln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DAVM</a:t>
                      </a:r>
                    </a:p>
                  </a:txBody>
                  <a:tcPr marL="7144" marR="7144" marT="7144" marB="0" anchor="b">
                    <a:lnL>
                      <a:noFill/>
                    </a:lnL>
                    <a:lnR>
                      <a:noFill/>
                    </a:lnR>
                    <a:lnT>
                      <a:noFill/>
                    </a:lnT>
                    <a:lnB>
                      <a:noFill/>
                    </a:lnB>
                  </a:tcPr>
                </a:tc>
                <a:extLst>
                  <a:ext uri="{0D108BD9-81ED-4DB2-BD59-A6C34878D82A}">
                    <a16:rowId xmlns:a16="http://schemas.microsoft.com/office/drawing/2014/main" val="3937580687"/>
                  </a:ext>
                </a:extLst>
              </a:tr>
              <a:tr h="144304">
                <a:tc>
                  <a:txBody>
                    <a:bodyPr/>
                    <a:lstStyle/>
                    <a:p>
                      <a:pPr algn="l" fontAlgn="b"/>
                      <a:r>
                        <a:rPr lang="de-CH" sz="900" b="0" i="0" u="none" strike="noStrike">
                          <a:effectLst/>
                          <a:latin typeface="Arial" panose="020B0604020202020204" pitchFamily="34" charset="0"/>
                        </a:rPr>
                        <a:t>C</a:t>
                      </a:r>
                    </a:p>
                  </a:txBody>
                  <a:tcPr marL="7144" marR="7144" marT="7144" marB="0" anchor="b">
                    <a:lnL>
                      <a:noFill/>
                    </a:lnL>
                    <a:lnR>
                      <a:noFill/>
                    </a:lnR>
                    <a:lnT>
                      <a:noFill/>
                    </a:lnT>
                    <a:lnB>
                      <a:noFill/>
                    </a:lnB>
                  </a:tcPr>
                </a:tc>
                <a:tc>
                  <a:txBody>
                    <a:bodyPr/>
                    <a:lstStyle/>
                    <a:p>
                      <a:pPr algn="l" fontAlgn="b"/>
                      <a:r>
                        <a:rPr lang="de-DE" sz="900" b="0" i="0" u="none" strike="noStrike" dirty="0">
                          <a:effectLst/>
                          <a:latin typeface="Arial" panose="020B0604020202020204" pitchFamily="34" charset="0"/>
                        </a:rPr>
                        <a:t>Ausführen medizinischer Abklärungen und Handlungen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DAMA</a:t>
                      </a:r>
                    </a:p>
                  </a:txBody>
                  <a:tcPr marL="7144" marR="7144" marT="7144" marB="0" anchor="b">
                    <a:lnL>
                      <a:noFill/>
                    </a:lnL>
                    <a:lnR>
                      <a:noFill/>
                    </a:lnR>
                    <a:lnT>
                      <a:noFill/>
                    </a:lnT>
                    <a:lnB>
                      <a:noFill/>
                    </a:lnB>
                  </a:tcPr>
                </a:tc>
                <a:extLst>
                  <a:ext uri="{0D108BD9-81ED-4DB2-BD59-A6C34878D82A}">
                    <a16:rowId xmlns:a16="http://schemas.microsoft.com/office/drawing/2014/main" val="3052367620"/>
                  </a:ext>
                </a:extLst>
              </a:tr>
              <a:tr h="281464">
                <a:tc>
                  <a:txBody>
                    <a:bodyPr/>
                    <a:lstStyle/>
                    <a:p>
                      <a:pPr algn="l" fontAlgn="b"/>
                      <a:r>
                        <a:rPr lang="de-CH" sz="900" b="0" i="0" u="none" strike="noStrike">
                          <a:effectLst/>
                          <a:latin typeface="Arial" panose="020B0604020202020204" pitchFamily="34" charset="0"/>
                        </a:rPr>
                        <a:t>D E</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Bewirtschaften von Medikamenten und anderen Produkten </a:t>
                      </a:r>
                      <a:br>
                        <a:rPr lang="de-DE" sz="900" b="0" i="0" u="none" strike="noStrike">
                          <a:effectLst/>
                          <a:latin typeface="Arial" panose="020B0604020202020204" pitchFamily="34" charset="0"/>
                        </a:rPr>
                      </a:br>
                      <a:r>
                        <a:rPr lang="de-DE" sz="900" b="0" i="0" u="none" strike="noStrike">
                          <a:effectLst/>
                          <a:latin typeface="Arial" panose="020B0604020202020204" pitchFamily="34" charset="0"/>
                        </a:rPr>
                        <a:t>Organisieren und Ausführen administrativer Aufgaben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DBMP</a:t>
                      </a:r>
                    </a:p>
                  </a:txBody>
                  <a:tcPr marL="7144" marR="7144" marT="7144" marB="0" anchor="b">
                    <a:lnL>
                      <a:noFill/>
                    </a:lnL>
                    <a:lnR>
                      <a:noFill/>
                    </a:lnR>
                    <a:lnT>
                      <a:noFill/>
                    </a:lnT>
                    <a:lnB>
                      <a:noFill/>
                    </a:lnB>
                  </a:tcPr>
                </a:tc>
                <a:extLst>
                  <a:ext uri="{0D108BD9-81ED-4DB2-BD59-A6C34878D82A}">
                    <a16:rowId xmlns:a16="http://schemas.microsoft.com/office/drawing/2014/main" val="3712563163"/>
                  </a:ext>
                </a:extLst>
              </a:tr>
              <a:tr h="200025">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623690945"/>
                  </a:ext>
                </a:extLst>
              </a:tr>
              <a:tr h="144304">
                <a:tc gridSpan="2">
                  <a:txBody>
                    <a:bodyPr/>
                    <a:lstStyle/>
                    <a:p>
                      <a:pPr algn="l" fontAlgn="b"/>
                      <a:r>
                        <a:rPr lang="de-CH" sz="900" b="1" i="0" u="none" strike="noStrike">
                          <a:effectLst/>
                          <a:latin typeface="Arial" panose="020B0604020202020204" pitchFamily="34" charset="0"/>
                        </a:rPr>
                        <a:t>Allgemeine schulische Bildung (ASB)</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473253448"/>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Sprache und Kommunikation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SPK</a:t>
                      </a:r>
                    </a:p>
                  </a:txBody>
                  <a:tcPr marL="7144" marR="7144" marT="7144" marB="0" anchor="b">
                    <a:lnL>
                      <a:noFill/>
                    </a:lnL>
                    <a:lnR>
                      <a:noFill/>
                    </a:lnR>
                    <a:lnT>
                      <a:noFill/>
                    </a:lnT>
                    <a:lnB>
                      <a:noFill/>
                    </a:lnB>
                  </a:tcPr>
                </a:tc>
                <a:extLst>
                  <a:ext uri="{0D108BD9-81ED-4DB2-BD59-A6C34878D82A}">
                    <a16:rowId xmlns:a16="http://schemas.microsoft.com/office/drawing/2014/main" val="810378254"/>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Gesellschaft</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G</a:t>
                      </a:r>
                    </a:p>
                  </a:txBody>
                  <a:tcPr marL="7144" marR="7144" marT="7144" marB="0" anchor="b">
                    <a:lnL>
                      <a:noFill/>
                    </a:lnL>
                    <a:lnR>
                      <a:noFill/>
                    </a:lnR>
                    <a:lnT>
                      <a:noFill/>
                    </a:lnT>
                    <a:lnB>
                      <a:noFill/>
                    </a:lnB>
                  </a:tcPr>
                </a:tc>
                <a:extLst>
                  <a:ext uri="{0D108BD9-81ED-4DB2-BD59-A6C34878D82A}">
                    <a16:rowId xmlns:a16="http://schemas.microsoft.com/office/drawing/2014/main" val="2432404008"/>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158128843"/>
                  </a:ext>
                </a:extLst>
              </a:tr>
              <a:tr h="144304">
                <a:tc gridSpan="2">
                  <a:txBody>
                    <a:bodyPr/>
                    <a:lstStyle/>
                    <a:p>
                      <a:pPr algn="l" fontAlgn="b"/>
                      <a:r>
                        <a:rPr lang="de-CH" sz="900" b="1" i="0" u="none" strike="noStrike">
                          <a:effectLst/>
                          <a:latin typeface="Arial" panose="020B0604020202020204" pitchFamily="34" charset="0"/>
                        </a:rPr>
                        <a:t>Sport (SPO)</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4058264005"/>
                  </a:ext>
                </a:extLst>
              </a:tr>
              <a:tr h="185738">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Sport</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a:t>
                      </a:r>
                    </a:p>
                  </a:txBody>
                  <a:tcPr marL="7144" marR="7144" marT="7144" marB="0" anchor="b">
                    <a:lnL>
                      <a:noFill/>
                    </a:lnL>
                    <a:lnR>
                      <a:noFill/>
                    </a:lnR>
                    <a:lnT>
                      <a:noFill/>
                    </a:lnT>
                    <a:lnB>
                      <a:noFill/>
                    </a:lnB>
                  </a:tcPr>
                </a:tc>
                <a:extLst>
                  <a:ext uri="{0D108BD9-81ED-4DB2-BD59-A6C34878D82A}">
                    <a16:rowId xmlns:a16="http://schemas.microsoft.com/office/drawing/2014/main" val="3420952576"/>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234287354"/>
                  </a:ext>
                </a:extLst>
              </a:tr>
              <a:tr h="144304">
                <a:tc gridSpan="2">
                  <a:txBody>
                    <a:bodyPr/>
                    <a:lstStyle/>
                    <a:p>
                      <a:pPr algn="l" fontAlgn="b"/>
                      <a:r>
                        <a:rPr lang="de-CH" sz="900" b="1" i="0" u="none" strike="noStrike">
                          <a:effectLst/>
                          <a:latin typeface="Arial" panose="020B0604020202020204" pitchFamily="34" charset="0"/>
                        </a:rPr>
                        <a:t>Freifach</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309741940"/>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allfällige Freifächer pro Schule</a:t>
                      </a:r>
                    </a:p>
                  </a:txBody>
                  <a:tcPr marL="7144" marR="7144" marT="7144" marB="0" anchor="b">
                    <a:lnL>
                      <a:noFill/>
                    </a:lnL>
                    <a:lnR>
                      <a:noFill/>
                    </a:lnR>
                    <a:lnT>
                      <a:noFill/>
                    </a:lnT>
                    <a:lnB>
                      <a:noFill/>
                    </a:lnB>
                  </a:tcPr>
                </a:tc>
                <a:tc>
                  <a:txBody>
                    <a:bodyPr/>
                    <a:lstStyle/>
                    <a:p>
                      <a:pPr algn="l" fontAlgn="b"/>
                      <a:endParaRPr lang="de-CH" sz="900" b="0" i="0" u="none" strike="noStrike" dirty="0">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13413112"/>
                  </a:ext>
                </a:extLst>
              </a:tr>
            </a:tbl>
          </a:graphicData>
        </a:graphic>
      </p:graphicFrame>
      <p:pic>
        <p:nvPicPr>
          <p:cNvPr id="6" name="Grafik 5">
            <a:extLst>
              <a:ext uri="{FF2B5EF4-FFF2-40B4-BE49-F238E27FC236}">
                <a16:creationId xmlns:a16="http://schemas.microsoft.com/office/drawing/2014/main" id="{3DE1ECB2-6B9C-48BD-8838-4421E82453E3}"/>
              </a:ext>
            </a:extLst>
          </p:cNvPr>
          <p:cNvPicPr>
            <a:picLocks noChangeAspect="1"/>
          </p:cNvPicPr>
          <p:nvPr/>
        </p:nvPicPr>
        <p:blipFill>
          <a:blip r:embed="rId4"/>
          <a:stretch>
            <a:fillRect/>
          </a:stretch>
        </p:blipFill>
        <p:spPr>
          <a:xfrm>
            <a:off x="628651" y="1842890"/>
            <a:ext cx="4558853" cy="3647082"/>
          </a:xfrm>
          <a:prstGeom prst="rect">
            <a:avLst/>
          </a:prstGeom>
        </p:spPr>
      </p:pic>
      <p:sp>
        <p:nvSpPr>
          <p:cNvPr id="8" name="Rechteck 7">
            <a:extLst>
              <a:ext uri="{FF2B5EF4-FFF2-40B4-BE49-F238E27FC236}">
                <a16:creationId xmlns:a16="http://schemas.microsoft.com/office/drawing/2014/main" id="{1B3D9E17-F05E-48C2-8C84-F425D98C576E}"/>
              </a:ext>
            </a:extLst>
          </p:cNvPr>
          <p:cNvSpPr/>
          <p:nvPr/>
        </p:nvSpPr>
        <p:spPr>
          <a:xfrm>
            <a:off x="4343400" y="2226469"/>
            <a:ext cx="685800" cy="42148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de-CH" sz="1350" dirty="0">
                <a:solidFill>
                  <a:prstClr val="black"/>
                </a:solidFill>
                <a:latin typeface="Calibri" panose="020F0502020204030204"/>
              </a:rPr>
              <a:t>FF / SK</a:t>
            </a:r>
          </a:p>
        </p:txBody>
      </p:sp>
      <p:sp>
        <p:nvSpPr>
          <p:cNvPr id="11" name="Rechteck 10">
            <a:extLst>
              <a:ext uri="{FF2B5EF4-FFF2-40B4-BE49-F238E27FC236}">
                <a16:creationId xmlns:a16="http://schemas.microsoft.com/office/drawing/2014/main" id="{241F8B89-811C-447C-B41D-14F86711B35F}"/>
              </a:ext>
            </a:extLst>
          </p:cNvPr>
          <p:cNvSpPr/>
          <p:nvPr/>
        </p:nvSpPr>
        <p:spPr>
          <a:xfrm>
            <a:off x="4343400" y="2684860"/>
            <a:ext cx="685800" cy="42148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de-CH" sz="1350" dirty="0">
                <a:solidFill>
                  <a:prstClr val="black"/>
                </a:solidFill>
                <a:latin typeface="Calibri" panose="020F0502020204030204"/>
              </a:rPr>
              <a:t>FF</a:t>
            </a:r>
          </a:p>
        </p:txBody>
      </p:sp>
      <p:sp>
        <p:nvSpPr>
          <p:cNvPr id="14" name="Textfeld 13">
            <a:extLst>
              <a:ext uri="{FF2B5EF4-FFF2-40B4-BE49-F238E27FC236}">
                <a16:creationId xmlns:a16="http://schemas.microsoft.com/office/drawing/2014/main" id="{21EF76D4-8A06-46E3-A654-216D7A9FD93B}"/>
              </a:ext>
            </a:extLst>
          </p:cNvPr>
          <p:cNvSpPr txBox="1"/>
          <p:nvPr/>
        </p:nvSpPr>
        <p:spPr>
          <a:xfrm>
            <a:off x="5338689" y="2206376"/>
            <a:ext cx="2676525" cy="253916"/>
          </a:xfrm>
          <a:prstGeom prst="rect">
            <a:avLst/>
          </a:prstGeom>
          <a:noFill/>
        </p:spPr>
        <p:txBody>
          <a:bodyPr wrap="square" rtlCol="0">
            <a:spAutoFit/>
          </a:bodyPr>
          <a:lstStyle/>
          <a:p>
            <a:pPr defTabSz="685800" fontAlgn="auto">
              <a:spcBef>
                <a:spcPts val="0"/>
              </a:spcBef>
              <a:spcAft>
                <a:spcPts val="0"/>
              </a:spcAft>
            </a:pPr>
            <a:r>
              <a:rPr lang="de-CH" sz="1050" b="1" dirty="0">
                <a:solidFill>
                  <a:prstClr val="black"/>
                </a:solidFill>
                <a:cs typeface="Arial" panose="020B0604020202020204" pitchFamily="34" charset="0"/>
              </a:rPr>
              <a:t>Zeugnis:</a:t>
            </a:r>
          </a:p>
        </p:txBody>
      </p:sp>
    </p:spTree>
    <p:extLst>
      <p:ext uri="{BB962C8B-B14F-4D97-AF65-F5344CB8AC3E}">
        <p14:creationId xmlns:p14="http://schemas.microsoft.com/office/powerpoint/2010/main" val="363936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DB248-D459-47B2-8D52-2D751C34BA58}"/>
              </a:ext>
            </a:extLst>
          </p:cNvPr>
          <p:cNvSpPr>
            <a:spLocks noGrp="1"/>
          </p:cNvSpPr>
          <p:nvPr>
            <p:ph type="title"/>
          </p:nvPr>
        </p:nvSpPr>
        <p:spPr/>
        <p:txBody>
          <a:bodyPr/>
          <a:lstStyle/>
          <a:p>
            <a:r>
              <a:rPr lang="de-CH" dirty="0"/>
              <a:t>Stundenplan 3. Lehrjahr</a:t>
            </a:r>
          </a:p>
        </p:txBody>
      </p:sp>
      <p:pic>
        <p:nvPicPr>
          <p:cNvPr id="15" name="Bild 1" descr="Logo_300">
            <a:extLst>
              <a:ext uri="{FF2B5EF4-FFF2-40B4-BE49-F238E27FC236}">
                <a16:creationId xmlns:a16="http://schemas.microsoft.com/office/drawing/2014/main" id="{114AEA23-C298-4908-B914-2B40C441CCFA}"/>
              </a:ext>
            </a:extLst>
          </p:cNvPr>
          <p:cNvPicPr>
            <a:picLocks noChangeAspect="1"/>
          </p:cNvPicPr>
          <p:nvPr/>
        </p:nvPicPr>
        <p:blipFill>
          <a:blip r:embed="rId3"/>
          <a:srcRect/>
          <a:stretch>
            <a:fillRect/>
          </a:stretch>
        </p:blipFill>
        <p:spPr bwMode="auto">
          <a:xfrm>
            <a:off x="7908346" y="1147448"/>
            <a:ext cx="862965" cy="302895"/>
          </a:xfrm>
          <a:prstGeom prst="rect">
            <a:avLst/>
          </a:prstGeom>
          <a:noFill/>
          <a:ln w="9525">
            <a:noFill/>
            <a:miter lim="800000"/>
            <a:headEnd/>
            <a:tailEnd/>
          </a:ln>
        </p:spPr>
      </p:pic>
      <p:pic>
        <p:nvPicPr>
          <p:cNvPr id="5" name="Grafik 4">
            <a:extLst>
              <a:ext uri="{FF2B5EF4-FFF2-40B4-BE49-F238E27FC236}">
                <a16:creationId xmlns:a16="http://schemas.microsoft.com/office/drawing/2014/main" id="{BD04AF1D-396A-4F81-9C90-17052DB31A26}"/>
              </a:ext>
            </a:extLst>
          </p:cNvPr>
          <p:cNvPicPr>
            <a:picLocks noChangeAspect="1"/>
          </p:cNvPicPr>
          <p:nvPr/>
        </p:nvPicPr>
        <p:blipFill>
          <a:blip r:embed="rId4"/>
          <a:stretch>
            <a:fillRect/>
          </a:stretch>
        </p:blipFill>
        <p:spPr>
          <a:xfrm>
            <a:off x="628651" y="1842890"/>
            <a:ext cx="4714875" cy="3818180"/>
          </a:xfrm>
          <a:prstGeom prst="rect">
            <a:avLst/>
          </a:prstGeom>
        </p:spPr>
      </p:pic>
      <p:sp>
        <p:nvSpPr>
          <p:cNvPr id="8" name="Rechteck 7">
            <a:extLst>
              <a:ext uri="{FF2B5EF4-FFF2-40B4-BE49-F238E27FC236}">
                <a16:creationId xmlns:a16="http://schemas.microsoft.com/office/drawing/2014/main" id="{B6B6E7AD-F456-4302-BA35-52632DC0E65E}"/>
              </a:ext>
            </a:extLst>
          </p:cNvPr>
          <p:cNvSpPr/>
          <p:nvPr/>
        </p:nvSpPr>
        <p:spPr>
          <a:xfrm>
            <a:off x="4505325" y="2226469"/>
            <a:ext cx="714375" cy="4405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de-CH" sz="1350" dirty="0">
                <a:solidFill>
                  <a:prstClr val="black"/>
                </a:solidFill>
                <a:latin typeface="Calibri" panose="020F0502020204030204"/>
              </a:rPr>
              <a:t>FF / SK</a:t>
            </a:r>
          </a:p>
        </p:txBody>
      </p:sp>
      <p:sp>
        <p:nvSpPr>
          <p:cNvPr id="9" name="Rechteck 8">
            <a:extLst>
              <a:ext uri="{FF2B5EF4-FFF2-40B4-BE49-F238E27FC236}">
                <a16:creationId xmlns:a16="http://schemas.microsoft.com/office/drawing/2014/main" id="{76254901-CFED-4A3E-B260-7A73317BFD7D}"/>
              </a:ext>
            </a:extLst>
          </p:cNvPr>
          <p:cNvSpPr/>
          <p:nvPr/>
        </p:nvSpPr>
        <p:spPr>
          <a:xfrm>
            <a:off x="4505325" y="2705101"/>
            <a:ext cx="714375" cy="4405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de-CH" sz="1350" dirty="0">
                <a:solidFill>
                  <a:prstClr val="black"/>
                </a:solidFill>
                <a:latin typeface="Calibri" panose="020F0502020204030204"/>
              </a:rPr>
              <a:t>FF</a:t>
            </a:r>
          </a:p>
        </p:txBody>
      </p:sp>
      <p:sp>
        <p:nvSpPr>
          <p:cNvPr id="10" name="Inhaltsplatzhalter 9">
            <a:extLst>
              <a:ext uri="{FF2B5EF4-FFF2-40B4-BE49-F238E27FC236}">
                <a16:creationId xmlns:a16="http://schemas.microsoft.com/office/drawing/2014/main" id="{F9618498-F52D-4346-8EE8-22A3A7A5C19B}"/>
              </a:ext>
            </a:extLst>
          </p:cNvPr>
          <p:cNvSpPr txBox="1">
            <a:spLocks noGrp="1"/>
          </p:cNvSpPr>
          <p:nvPr>
            <p:ph idx="1"/>
          </p:nvPr>
        </p:nvSpPr>
        <p:spPr>
          <a:xfrm>
            <a:off x="5511353" y="2339397"/>
            <a:ext cx="1638300" cy="237757"/>
          </a:xfrm>
          <a:prstGeom prst="rect">
            <a:avLst/>
          </a:prstGeom>
          <a:noFill/>
        </p:spPr>
        <p:txBody>
          <a:bodyPr wrap="square" rtlCol="0">
            <a:spAutoFit/>
          </a:bodyPr>
          <a:lstStyle/>
          <a:p>
            <a:pPr marL="0" indent="0">
              <a:buNone/>
            </a:pPr>
            <a:r>
              <a:rPr lang="de-CH" sz="1050" b="1" dirty="0">
                <a:latin typeface="Arial" panose="020B0604020202020204" pitchFamily="34" charset="0"/>
                <a:cs typeface="Arial" panose="020B0604020202020204" pitchFamily="34" charset="0"/>
              </a:rPr>
              <a:t>Zeugnis:</a:t>
            </a:r>
          </a:p>
        </p:txBody>
      </p:sp>
      <p:graphicFrame>
        <p:nvGraphicFramePr>
          <p:cNvPr id="11" name="Inhaltsplatzhalter 9">
            <a:extLst>
              <a:ext uri="{FF2B5EF4-FFF2-40B4-BE49-F238E27FC236}">
                <a16:creationId xmlns:a16="http://schemas.microsoft.com/office/drawing/2014/main" id="{E32D4BF5-46B4-42ED-8FEF-59A39071990B}"/>
              </a:ext>
            </a:extLst>
          </p:cNvPr>
          <p:cNvGraphicFramePr>
            <a:graphicFrameLocks/>
          </p:cNvGraphicFramePr>
          <p:nvPr/>
        </p:nvGraphicFramePr>
        <p:xfrm>
          <a:off x="5511354" y="2636049"/>
          <a:ext cx="3632647" cy="2536035"/>
        </p:xfrm>
        <a:graphic>
          <a:graphicData uri="http://schemas.openxmlformats.org/drawingml/2006/table">
            <a:tbl>
              <a:tblPr/>
              <a:tblGrid>
                <a:gridCol w="123748">
                  <a:extLst>
                    <a:ext uri="{9D8B030D-6E8A-4147-A177-3AD203B41FA5}">
                      <a16:colId xmlns:a16="http://schemas.microsoft.com/office/drawing/2014/main" val="1878819379"/>
                    </a:ext>
                  </a:extLst>
                </a:gridCol>
                <a:gridCol w="3061224">
                  <a:extLst>
                    <a:ext uri="{9D8B030D-6E8A-4147-A177-3AD203B41FA5}">
                      <a16:colId xmlns:a16="http://schemas.microsoft.com/office/drawing/2014/main" val="771286159"/>
                    </a:ext>
                  </a:extLst>
                </a:gridCol>
                <a:gridCol w="447675">
                  <a:extLst>
                    <a:ext uri="{9D8B030D-6E8A-4147-A177-3AD203B41FA5}">
                      <a16:colId xmlns:a16="http://schemas.microsoft.com/office/drawing/2014/main" val="2441400788"/>
                    </a:ext>
                  </a:extLst>
                </a:gridCol>
              </a:tblGrid>
              <a:tr h="144304">
                <a:tc gridSpan="2">
                  <a:txBody>
                    <a:bodyPr/>
                    <a:lstStyle/>
                    <a:p>
                      <a:pPr algn="l" fontAlgn="b"/>
                      <a:r>
                        <a:rPr lang="de-CH" sz="900" b="1" i="0" u="none" strike="noStrike">
                          <a:effectLst/>
                          <a:latin typeface="Arial" panose="020B0604020202020204" pitchFamily="34" charset="0"/>
                        </a:rPr>
                        <a:t>Berufskundliche schulische Bildung (BSB)</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r>
                        <a:rPr lang="de-CH" sz="900" b="0" i="0" u="none" strike="noStrike">
                          <a:effectLst/>
                          <a:latin typeface="Arial" panose="020B0604020202020204" pitchFamily="34" charset="0"/>
                        </a:rPr>
                        <a:t>Kürzel</a:t>
                      </a:r>
                    </a:p>
                  </a:txBody>
                  <a:tcPr marL="7144" marR="7144" marT="7144" marB="0" anchor="b">
                    <a:lnL>
                      <a:noFill/>
                    </a:lnL>
                    <a:lnR>
                      <a:noFill/>
                    </a:lnR>
                    <a:lnT>
                      <a:noFill/>
                    </a:lnT>
                    <a:lnB>
                      <a:noFill/>
                    </a:lnB>
                  </a:tcPr>
                </a:tc>
                <a:extLst>
                  <a:ext uri="{0D108BD9-81ED-4DB2-BD59-A6C34878D82A}">
                    <a16:rowId xmlns:a16="http://schemas.microsoft.com/office/drawing/2014/main" val="2793889329"/>
                  </a:ext>
                </a:extLst>
              </a:tr>
              <a:tr h="144304">
                <a:tc>
                  <a:txBody>
                    <a:bodyPr/>
                    <a:lstStyle/>
                    <a:p>
                      <a:pPr algn="l" fontAlgn="b"/>
                      <a:r>
                        <a:rPr lang="de-CH" sz="900" b="0" i="0" u="none" strike="noStrike">
                          <a:effectLst/>
                          <a:latin typeface="Arial" panose="020B0604020202020204" pitchFamily="34" charset="0"/>
                        </a:rPr>
                        <a:t>A</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Beraten und Bedienen der Kundinnen und Kunden</a:t>
                      </a:r>
                    </a:p>
                  </a:txBody>
                  <a:tcPr marL="7144" marR="7144" marT="7144" marB="0" anchor="b">
                    <a:lnL>
                      <a:noFill/>
                    </a:lnL>
                    <a:lnR>
                      <a:noFill/>
                    </a:lnR>
                    <a:lnT>
                      <a:noFill/>
                    </a:lnT>
                    <a:lnB>
                      <a:noFill/>
                    </a:lnB>
                  </a:tcPr>
                </a:tc>
                <a:tc>
                  <a:txBody>
                    <a:bodyPr/>
                    <a:lstStyle/>
                    <a:p>
                      <a:pPr algn="l" fontAlgn="t"/>
                      <a:r>
                        <a:rPr lang="de-CH" sz="900" b="0" i="0" u="none" strike="noStrike">
                          <a:effectLst/>
                          <a:latin typeface="Arial" panose="020B0604020202020204" pitchFamily="34" charset="0"/>
                        </a:rPr>
                        <a:t>DBB</a:t>
                      </a:r>
                    </a:p>
                  </a:txBody>
                  <a:tcPr marL="7144" marR="7144" marT="7144" marB="0">
                    <a:lnL>
                      <a:noFill/>
                    </a:lnL>
                    <a:lnR>
                      <a:noFill/>
                    </a:lnR>
                    <a:lnT>
                      <a:noFill/>
                    </a:lnT>
                    <a:lnB>
                      <a:noFill/>
                    </a:lnB>
                  </a:tcPr>
                </a:tc>
                <a:extLst>
                  <a:ext uri="{0D108BD9-81ED-4DB2-BD59-A6C34878D82A}">
                    <a16:rowId xmlns:a16="http://schemas.microsoft.com/office/drawing/2014/main" val="1873328191"/>
                  </a:ext>
                </a:extLst>
              </a:tr>
              <a:tr h="281464">
                <a:tc>
                  <a:txBody>
                    <a:bodyPr/>
                    <a:lstStyle/>
                    <a:p>
                      <a:pPr algn="l" fontAlgn="b"/>
                      <a:r>
                        <a:rPr lang="de-CH" sz="900" b="0" i="0" u="none" strike="noStrike">
                          <a:effectLst/>
                          <a:latin typeface="Arial" panose="020B0604020202020204" pitchFamily="34" charset="0"/>
                        </a:rPr>
                        <a:t>B</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Abgeben von verordneten Medikamenten, Sanitäts- und Gesundheitsartikeln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DAVM</a:t>
                      </a:r>
                    </a:p>
                  </a:txBody>
                  <a:tcPr marL="7144" marR="7144" marT="7144" marB="0" anchor="b">
                    <a:lnL>
                      <a:noFill/>
                    </a:lnL>
                    <a:lnR>
                      <a:noFill/>
                    </a:lnR>
                    <a:lnT>
                      <a:noFill/>
                    </a:lnT>
                    <a:lnB>
                      <a:noFill/>
                    </a:lnB>
                  </a:tcPr>
                </a:tc>
                <a:extLst>
                  <a:ext uri="{0D108BD9-81ED-4DB2-BD59-A6C34878D82A}">
                    <a16:rowId xmlns:a16="http://schemas.microsoft.com/office/drawing/2014/main" val="3937580687"/>
                  </a:ext>
                </a:extLst>
              </a:tr>
              <a:tr h="144304">
                <a:tc>
                  <a:txBody>
                    <a:bodyPr/>
                    <a:lstStyle/>
                    <a:p>
                      <a:pPr algn="l" fontAlgn="b"/>
                      <a:r>
                        <a:rPr lang="de-CH" sz="900" b="0" i="0" u="none" strike="noStrike">
                          <a:effectLst/>
                          <a:latin typeface="Arial" panose="020B0604020202020204" pitchFamily="34" charset="0"/>
                        </a:rPr>
                        <a:t>C</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Ausführen medizinischer Abklärungen und Handlungen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DAMA</a:t>
                      </a:r>
                    </a:p>
                  </a:txBody>
                  <a:tcPr marL="7144" marR="7144" marT="7144" marB="0" anchor="b">
                    <a:lnL>
                      <a:noFill/>
                    </a:lnL>
                    <a:lnR>
                      <a:noFill/>
                    </a:lnR>
                    <a:lnT>
                      <a:noFill/>
                    </a:lnT>
                    <a:lnB>
                      <a:noFill/>
                    </a:lnB>
                  </a:tcPr>
                </a:tc>
                <a:extLst>
                  <a:ext uri="{0D108BD9-81ED-4DB2-BD59-A6C34878D82A}">
                    <a16:rowId xmlns:a16="http://schemas.microsoft.com/office/drawing/2014/main" val="3052367620"/>
                  </a:ext>
                </a:extLst>
              </a:tr>
              <a:tr h="281464">
                <a:tc>
                  <a:txBody>
                    <a:bodyPr/>
                    <a:lstStyle/>
                    <a:p>
                      <a:pPr algn="l" fontAlgn="b"/>
                      <a:r>
                        <a:rPr lang="de-CH" sz="900" b="0" i="0" u="none" strike="noStrike">
                          <a:effectLst/>
                          <a:latin typeface="Arial" panose="020B0604020202020204" pitchFamily="34" charset="0"/>
                        </a:rPr>
                        <a:t>D E</a:t>
                      </a:r>
                    </a:p>
                  </a:txBody>
                  <a:tcPr marL="7144" marR="7144" marT="7144" marB="0" anchor="b">
                    <a:lnL>
                      <a:noFill/>
                    </a:lnL>
                    <a:lnR>
                      <a:noFill/>
                    </a:lnR>
                    <a:lnT>
                      <a:noFill/>
                    </a:lnT>
                    <a:lnB>
                      <a:noFill/>
                    </a:lnB>
                  </a:tcPr>
                </a:tc>
                <a:tc>
                  <a:txBody>
                    <a:bodyPr/>
                    <a:lstStyle/>
                    <a:p>
                      <a:pPr algn="l" fontAlgn="b"/>
                      <a:r>
                        <a:rPr lang="de-DE" sz="900" b="0" i="0" u="none" strike="noStrike">
                          <a:effectLst/>
                          <a:latin typeface="Arial" panose="020B0604020202020204" pitchFamily="34" charset="0"/>
                        </a:rPr>
                        <a:t>Bewirtschaften von Medikamenten und anderen Produkten </a:t>
                      </a:r>
                      <a:br>
                        <a:rPr lang="de-DE" sz="900" b="0" i="0" u="none" strike="noStrike">
                          <a:effectLst/>
                          <a:latin typeface="Arial" panose="020B0604020202020204" pitchFamily="34" charset="0"/>
                        </a:rPr>
                      </a:br>
                      <a:r>
                        <a:rPr lang="de-DE" sz="900" b="0" i="0" u="none" strike="noStrike">
                          <a:effectLst/>
                          <a:latin typeface="Arial" panose="020B0604020202020204" pitchFamily="34" charset="0"/>
                        </a:rPr>
                        <a:t>Organisieren und Ausführen administrativer Aufgaben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DBMP</a:t>
                      </a:r>
                    </a:p>
                  </a:txBody>
                  <a:tcPr marL="7144" marR="7144" marT="7144" marB="0" anchor="b">
                    <a:lnL>
                      <a:noFill/>
                    </a:lnL>
                    <a:lnR>
                      <a:noFill/>
                    </a:lnR>
                    <a:lnT>
                      <a:noFill/>
                    </a:lnT>
                    <a:lnB>
                      <a:noFill/>
                    </a:lnB>
                  </a:tcPr>
                </a:tc>
                <a:extLst>
                  <a:ext uri="{0D108BD9-81ED-4DB2-BD59-A6C34878D82A}">
                    <a16:rowId xmlns:a16="http://schemas.microsoft.com/office/drawing/2014/main" val="3712563163"/>
                  </a:ext>
                </a:extLst>
              </a:tr>
              <a:tr h="200025">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623690945"/>
                  </a:ext>
                </a:extLst>
              </a:tr>
              <a:tr h="144304">
                <a:tc gridSpan="2">
                  <a:txBody>
                    <a:bodyPr/>
                    <a:lstStyle/>
                    <a:p>
                      <a:pPr algn="l" fontAlgn="b"/>
                      <a:r>
                        <a:rPr lang="de-CH" sz="900" b="1" i="0" u="none" strike="noStrike">
                          <a:effectLst/>
                          <a:latin typeface="Arial" panose="020B0604020202020204" pitchFamily="34" charset="0"/>
                        </a:rPr>
                        <a:t>Allgemeine schulische Bildung (ASB)</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473253448"/>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Sprache und Kommunikation</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SPK</a:t>
                      </a:r>
                    </a:p>
                  </a:txBody>
                  <a:tcPr marL="7144" marR="7144" marT="7144" marB="0" anchor="b">
                    <a:lnL>
                      <a:noFill/>
                    </a:lnL>
                    <a:lnR>
                      <a:noFill/>
                    </a:lnR>
                    <a:lnT>
                      <a:noFill/>
                    </a:lnT>
                    <a:lnB>
                      <a:noFill/>
                    </a:lnB>
                  </a:tcPr>
                </a:tc>
                <a:extLst>
                  <a:ext uri="{0D108BD9-81ED-4DB2-BD59-A6C34878D82A}">
                    <a16:rowId xmlns:a16="http://schemas.microsoft.com/office/drawing/2014/main" val="810378254"/>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Gesellschaft</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G</a:t>
                      </a:r>
                    </a:p>
                  </a:txBody>
                  <a:tcPr marL="7144" marR="7144" marT="7144" marB="0" anchor="b">
                    <a:lnL>
                      <a:noFill/>
                    </a:lnL>
                    <a:lnR>
                      <a:noFill/>
                    </a:lnR>
                    <a:lnT>
                      <a:noFill/>
                    </a:lnT>
                    <a:lnB>
                      <a:noFill/>
                    </a:lnB>
                  </a:tcPr>
                </a:tc>
                <a:extLst>
                  <a:ext uri="{0D108BD9-81ED-4DB2-BD59-A6C34878D82A}">
                    <a16:rowId xmlns:a16="http://schemas.microsoft.com/office/drawing/2014/main" val="2432404008"/>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158128843"/>
                  </a:ext>
                </a:extLst>
              </a:tr>
              <a:tr h="144304">
                <a:tc gridSpan="2">
                  <a:txBody>
                    <a:bodyPr/>
                    <a:lstStyle/>
                    <a:p>
                      <a:pPr algn="l" fontAlgn="b"/>
                      <a:r>
                        <a:rPr lang="de-CH" sz="900" b="1" i="0" u="none" strike="noStrike">
                          <a:effectLst/>
                          <a:latin typeface="Arial" panose="020B0604020202020204" pitchFamily="34" charset="0"/>
                        </a:rPr>
                        <a:t>Sport (SPO)</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4058264005"/>
                  </a:ext>
                </a:extLst>
              </a:tr>
              <a:tr h="185738">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Sport</a:t>
                      </a: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SP</a:t>
                      </a:r>
                    </a:p>
                  </a:txBody>
                  <a:tcPr marL="7144" marR="7144" marT="7144" marB="0" anchor="b">
                    <a:lnL>
                      <a:noFill/>
                    </a:lnL>
                    <a:lnR>
                      <a:noFill/>
                    </a:lnR>
                    <a:lnT>
                      <a:noFill/>
                    </a:lnT>
                    <a:lnB>
                      <a:noFill/>
                    </a:lnB>
                  </a:tcPr>
                </a:tc>
                <a:extLst>
                  <a:ext uri="{0D108BD9-81ED-4DB2-BD59-A6C34878D82A}">
                    <a16:rowId xmlns:a16="http://schemas.microsoft.com/office/drawing/2014/main" val="3420952576"/>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234287354"/>
                  </a:ext>
                </a:extLst>
              </a:tr>
              <a:tr h="144304">
                <a:tc gridSpan="2">
                  <a:txBody>
                    <a:bodyPr/>
                    <a:lstStyle/>
                    <a:p>
                      <a:pPr algn="l" fontAlgn="b"/>
                      <a:r>
                        <a:rPr lang="de-CH" sz="900" b="1" i="0" u="none" strike="noStrike">
                          <a:effectLst/>
                          <a:latin typeface="Arial" panose="020B0604020202020204" pitchFamily="34" charset="0"/>
                        </a:rPr>
                        <a:t>Freifach</a:t>
                      </a:r>
                    </a:p>
                  </a:txBody>
                  <a:tcPr marL="7144" marR="7144" marT="7144" marB="0" anchor="b">
                    <a:lnL>
                      <a:noFill/>
                    </a:lnL>
                    <a:lnR>
                      <a:noFill/>
                    </a:lnR>
                    <a:lnT>
                      <a:noFill/>
                    </a:lnT>
                    <a:lnB>
                      <a:noFill/>
                    </a:lnB>
                  </a:tcPr>
                </a:tc>
                <a:tc hMerge="1">
                  <a:txBody>
                    <a:bodyPr/>
                    <a:lstStyle/>
                    <a:p>
                      <a:endParaRPr lang="de-CH"/>
                    </a:p>
                  </a:txBody>
                  <a:tcPr/>
                </a:tc>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309741940"/>
                  </a:ext>
                </a:extLst>
              </a:tr>
              <a:tr h="144304">
                <a:tc>
                  <a:txBody>
                    <a:bodyPr/>
                    <a:lstStyle/>
                    <a:p>
                      <a:pPr algn="l" fontAlgn="b"/>
                      <a:endParaRPr lang="de-CH" sz="9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de-CH" sz="900" b="0" i="0" u="none" strike="noStrike">
                          <a:effectLst/>
                          <a:latin typeface="Arial" panose="020B0604020202020204" pitchFamily="34" charset="0"/>
                        </a:rPr>
                        <a:t>allfällige Freifächer pro Schule</a:t>
                      </a:r>
                    </a:p>
                  </a:txBody>
                  <a:tcPr marL="7144" marR="7144" marT="7144" marB="0" anchor="b">
                    <a:lnL>
                      <a:noFill/>
                    </a:lnL>
                    <a:lnR>
                      <a:noFill/>
                    </a:lnR>
                    <a:lnT>
                      <a:noFill/>
                    </a:lnT>
                    <a:lnB>
                      <a:noFill/>
                    </a:lnB>
                  </a:tcPr>
                </a:tc>
                <a:tc>
                  <a:txBody>
                    <a:bodyPr/>
                    <a:lstStyle/>
                    <a:p>
                      <a:pPr algn="l" fontAlgn="b"/>
                      <a:endParaRPr lang="de-CH" sz="900" b="0" i="0" u="none" strike="noStrike" dirty="0">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13413112"/>
                  </a:ext>
                </a:extLst>
              </a:tr>
            </a:tbl>
          </a:graphicData>
        </a:graphic>
      </p:graphicFrame>
    </p:spTree>
    <p:extLst>
      <p:ext uri="{BB962C8B-B14F-4D97-AF65-F5344CB8AC3E}">
        <p14:creationId xmlns:p14="http://schemas.microsoft.com/office/powerpoint/2010/main" val="63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6BBD5657-47BD-4055-8C0A-C206415158BB}"/>
              </a:ext>
            </a:extLst>
          </p:cNvPr>
          <p:cNvSpPr>
            <a:spLocks noGrp="1"/>
          </p:cNvSpPr>
          <p:nvPr>
            <p:ph type="title"/>
          </p:nvPr>
        </p:nvSpPr>
        <p:spPr>
          <a:xfrm>
            <a:off x="442170" y="1499385"/>
            <a:ext cx="3420438" cy="846051"/>
          </a:xfrm>
        </p:spPr>
        <p:txBody>
          <a:bodyPr anchor="ctr">
            <a:normAutofit/>
          </a:bodyPr>
          <a:lstStyle/>
          <a:p>
            <a:r>
              <a:rPr lang="de-CH" sz="3600" b="1" dirty="0"/>
              <a:t>Fragen</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69863"/>
            <a:ext cx="266397" cy="505095"/>
            <a:chOff x="0" y="823811"/>
            <a:chExt cx="355196" cy="673460"/>
          </a:xfrm>
          <a:solidFill>
            <a:srgbClr val="FFEB00"/>
          </a:solidFill>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4" y="2425177"/>
            <a:ext cx="3223260" cy="20574"/>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1242640"/>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16" name="Inhaltsplatzhalter 2">
            <a:extLst>
              <a:ext uri="{FF2B5EF4-FFF2-40B4-BE49-F238E27FC236}">
                <a16:creationId xmlns:a16="http://schemas.microsoft.com/office/drawing/2014/main" id="{EBCCF35F-9C8A-4508-84DE-D789666E71B4}"/>
              </a:ext>
            </a:extLst>
          </p:cNvPr>
          <p:cNvGraphicFramePr>
            <a:graphicFrameLocks/>
          </p:cNvGraphicFramePr>
          <p:nvPr/>
        </p:nvGraphicFramePr>
        <p:xfrm>
          <a:off x="4572001" y="1339454"/>
          <a:ext cx="4089797"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Bild 1" descr="Logo_300">
            <a:extLst>
              <a:ext uri="{FF2B5EF4-FFF2-40B4-BE49-F238E27FC236}">
                <a16:creationId xmlns:a16="http://schemas.microsoft.com/office/drawing/2014/main" id="{8EE2653C-9E87-4DDB-B07B-9D56A2FC122B}"/>
              </a:ext>
            </a:extLst>
          </p:cNvPr>
          <p:cNvPicPr>
            <a:picLocks noChangeAspect="1"/>
          </p:cNvPicPr>
          <p:nvPr/>
        </p:nvPicPr>
        <p:blipFill>
          <a:blip r:embed="rId8"/>
          <a:srcRect/>
          <a:stretch>
            <a:fillRect/>
          </a:stretch>
        </p:blipFill>
        <p:spPr bwMode="auto">
          <a:xfrm>
            <a:off x="7908418" y="1087980"/>
            <a:ext cx="862965" cy="302895"/>
          </a:xfrm>
          <a:prstGeom prst="rect">
            <a:avLst/>
          </a:prstGeom>
          <a:noFill/>
          <a:ln w="9525">
            <a:noFill/>
            <a:miter lim="800000"/>
            <a:headEnd/>
            <a:tailEnd/>
          </a:ln>
        </p:spPr>
      </p:pic>
      <p:pic>
        <p:nvPicPr>
          <p:cNvPr id="6" name="Grafik 5">
            <a:extLst>
              <a:ext uri="{FF2B5EF4-FFF2-40B4-BE49-F238E27FC236}">
                <a16:creationId xmlns:a16="http://schemas.microsoft.com/office/drawing/2014/main" id="{AF809C54-49F7-450B-AA7A-B1C37F34A986}"/>
              </a:ext>
            </a:extLst>
          </p:cNvPr>
          <p:cNvPicPr>
            <a:picLocks noChangeAspect="1"/>
          </p:cNvPicPr>
          <p:nvPr/>
        </p:nvPicPr>
        <p:blipFill>
          <a:blip r:embed="rId9"/>
          <a:stretch>
            <a:fillRect/>
          </a:stretch>
        </p:blipFill>
        <p:spPr>
          <a:xfrm>
            <a:off x="5447401" y="2425177"/>
            <a:ext cx="2539030" cy="1824261"/>
          </a:xfrm>
          <a:prstGeom prst="rect">
            <a:avLst/>
          </a:prstGeom>
        </p:spPr>
      </p:pic>
    </p:spTree>
    <p:extLst>
      <p:ext uri="{BB962C8B-B14F-4D97-AF65-F5344CB8AC3E}">
        <p14:creationId xmlns:p14="http://schemas.microsoft.com/office/powerpoint/2010/main" val="3716229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4006676" y="2708920"/>
            <a:ext cx="1511647" cy="2159942"/>
          </a:xfrm>
        </p:spPr>
        <p:txBody>
          <a:bodyPr/>
          <a:lstStyle/>
          <a:p>
            <a:pPr marL="0" indent="0">
              <a:buNone/>
            </a:pPr>
            <a:r>
              <a:rPr lang="de-CH" sz="12000" dirty="0">
                <a:solidFill>
                  <a:schemeClr val="bg1">
                    <a:lumMod val="50000"/>
                  </a:schemeClr>
                </a:solidFill>
              </a:rPr>
              <a:t>?</a:t>
            </a:r>
          </a:p>
        </p:txBody>
      </p:sp>
    </p:spTree>
    <p:extLst>
      <p:ext uri="{BB962C8B-B14F-4D97-AF65-F5344CB8AC3E}">
        <p14:creationId xmlns:p14="http://schemas.microsoft.com/office/powerpoint/2010/main" val="393077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3986289-3D55-96DE-71B3-B549566A2730}"/>
              </a:ext>
            </a:extLst>
          </p:cNvPr>
          <p:cNvPicPr>
            <a:picLocks noChangeAspect="1"/>
          </p:cNvPicPr>
          <p:nvPr/>
        </p:nvPicPr>
        <p:blipFill>
          <a:blip r:embed="rId3"/>
          <a:stretch>
            <a:fillRect/>
          </a:stretch>
        </p:blipFill>
        <p:spPr>
          <a:xfrm>
            <a:off x="3635896" y="3284984"/>
            <a:ext cx="5276012" cy="2783663"/>
          </a:xfrm>
          <a:prstGeom prst="rect">
            <a:avLst/>
          </a:prstGeom>
        </p:spPr>
      </p:pic>
      <p:sp>
        <p:nvSpPr>
          <p:cNvPr id="2" name="Titel 1"/>
          <p:cNvSpPr>
            <a:spLocks noGrp="1"/>
          </p:cNvSpPr>
          <p:nvPr>
            <p:ph type="title"/>
          </p:nvPr>
        </p:nvSpPr>
        <p:spPr>
          <a:xfrm>
            <a:off x="971600" y="188640"/>
            <a:ext cx="3780214" cy="877189"/>
          </a:xfrm>
        </p:spPr>
        <p:txBody>
          <a:bodyPr anchor="b">
            <a:normAutofit/>
          </a:bodyPr>
          <a:lstStyle/>
          <a:p>
            <a:r>
              <a:rPr lang="de-CH" sz="3000" dirty="0"/>
              <a:t>Informationen</a:t>
            </a:r>
          </a:p>
        </p:txBody>
      </p:sp>
      <p:pic>
        <p:nvPicPr>
          <p:cNvPr id="7" name="Inhaltsplatzhalter 6">
            <a:extLst>
              <a:ext uri="{FF2B5EF4-FFF2-40B4-BE49-F238E27FC236}">
                <a16:creationId xmlns:a16="http://schemas.microsoft.com/office/drawing/2014/main" id="{9D0A9390-FBAB-4671-B01F-166E09EE04C9}"/>
              </a:ext>
            </a:extLst>
          </p:cNvPr>
          <p:cNvPicPr>
            <a:picLocks noGrp="1" noChangeAspect="1"/>
          </p:cNvPicPr>
          <p:nvPr>
            <p:ph idx="1"/>
          </p:nvPr>
        </p:nvPicPr>
        <p:blipFill rotWithShape="1">
          <a:blip r:embed="rId4"/>
          <a:srcRect b="7157"/>
          <a:stretch/>
        </p:blipFill>
        <p:spPr>
          <a:xfrm>
            <a:off x="683568" y="1268760"/>
            <a:ext cx="3268541" cy="3570531"/>
          </a:xfrm>
        </p:spPr>
      </p:pic>
      <p:sp>
        <p:nvSpPr>
          <p:cNvPr id="6" name="Rectangle 3">
            <a:extLst>
              <a:ext uri="{FF2B5EF4-FFF2-40B4-BE49-F238E27FC236}">
                <a16:creationId xmlns:a16="http://schemas.microsoft.com/office/drawing/2014/main" id="{A0980761-3096-BCE6-5D13-772E62C77F0E}"/>
              </a:ext>
            </a:extLst>
          </p:cNvPr>
          <p:cNvSpPr txBox="1">
            <a:spLocks noChangeArrowheads="1"/>
          </p:cNvSpPr>
          <p:nvPr/>
        </p:nvSpPr>
        <p:spPr bwMode="auto">
          <a:xfrm>
            <a:off x="4283968" y="1654387"/>
            <a:ext cx="378021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tabLst>
                <a:tab pos="4303713" algn="l"/>
              </a:tabLst>
            </a:pPr>
            <a:r>
              <a:rPr lang="de-DE" altLang="de-DE" dirty="0"/>
              <a:t>www.pharmasuisse.org</a:t>
            </a:r>
          </a:p>
          <a:p>
            <a:pPr marL="0" indent="0">
              <a:buFontTx/>
              <a:buNone/>
              <a:tabLst>
                <a:tab pos="4303713" algn="l"/>
              </a:tabLst>
            </a:pPr>
            <a:endParaRPr lang="de-DE" altLang="de-DE" dirty="0"/>
          </a:p>
          <a:p>
            <a:pPr marL="0" indent="0">
              <a:buFontTx/>
              <a:buNone/>
              <a:tabLst>
                <a:tab pos="4303713" algn="l"/>
              </a:tabLst>
            </a:pPr>
            <a:r>
              <a:rPr lang="de-DE" altLang="de-DE" dirty="0"/>
              <a:t>www.bsd-bern.ch</a:t>
            </a:r>
          </a:p>
          <a:p>
            <a:pPr marL="0" indent="0">
              <a:buFontTx/>
              <a:buNone/>
              <a:tabLst>
                <a:tab pos="4303713" algn="l"/>
              </a:tabLst>
            </a:pPr>
            <a:endParaRPr lang="de-DE" altLang="de-DE" dirty="0"/>
          </a:p>
          <a:p>
            <a:pPr marL="0" indent="0">
              <a:buFontTx/>
              <a:buNone/>
              <a:tabLst>
                <a:tab pos="4303713" algn="l"/>
              </a:tabLst>
            </a:pPr>
            <a:endParaRPr lang="de-DE" altLang="de-DE" dirty="0"/>
          </a:p>
        </p:txBody>
      </p:sp>
    </p:spTree>
    <p:extLst>
      <p:ext uri="{BB962C8B-B14F-4D97-AF65-F5344CB8AC3E}">
        <p14:creationId xmlns:p14="http://schemas.microsoft.com/office/powerpoint/2010/main" val="316763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2785" y="548680"/>
            <a:ext cx="7870825" cy="581025"/>
          </a:xfrm>
        </p:spPr>
        <p:txBody>
          <a:bodyPr/>
          <a:lstStyle/>
          <a:p>
            <a:r>
              <a:rPr lang="de-DE" altLang="de-DE" sz="2800" b="0" dirty="0"/>
              <a:t>Übersicht</a:t>
            </a:r>
          </a:p>
        </p:txBody>
      </p:sp>
      <p:sp>
        <p:nvSpPr>
          <p:cNvPr id="4099" name="Rectangle 3"/>
          <p:cNvSpPr>
            <a:spLocks noGrp="1" noChangeArrowheads="1"/>
          </p:cNvSpPr>
          <p:nvPr>
            <p:ph type="body" idx="1"/>
          </p:nvPr>
        </p:nvSpPr>
        <p:spPr/>
        <p:txBody>
          <a:bodyPr/>
          <a:lstStyle/>
          <a:p>
            <a:pPr marL="0" indent="0">
              <a:buNone/>
              <a:tabLst>
                <a:tab pos="4303713" algn="l"/>
              </a:tabLst>
            </a:pPr>
            <a:r>
              <a:rPr lang="de-DE" altLang="de-DE" dirty="0"/>
              <a:t>Grundbildungsmodell</a:t>
            </a:r>
          </a:p>
          <a:p>
            <a:pPr marL="0" indent="0">
              <a:buNone/>
              <a:tabLst>
                <a:tab pos="4303713" algn="l"/>
              </a:tabLst>
            </a:pPr>
            <a:r>
              <a:rPr lang="de-DE" altLang="de-DE" dirty="0"/>
              <a:t>Handlungskompetenzorientierter Unterricht</a:t>
            </a:r>
          </a:p>
          <a:p>
            <a:pPr marL="0" indent="0">
              <a:buNone/>
              <a:tabLst>
                <a:tab pos="4303713" algn="l"/>
              </a:tabLst>
            </a:pPr>
            <a:r>
              <a:rPr lang="de-DE" altLang="de-DE" dirty="0"/>
              <a:t>Stundenplan</a:t>
            </a:r>
          </a:p>
          <a:p>
            <a:pPr marL="0" indent="0">
              <a:buNone/>
              <a:tabLst>
                <a:tab pos="4303713" algn="l"/>
              </a:tabLst>
            </a:pPr>
            <a:r>
              <a:rPr lang="de-DE" altLang="de-DE" dirty="0"/>
              <a:t>Zusatzfächer</a:t>
            </a:r>
          </a:p>
          <a:p>
            <a:pPr marL="0" indent="0">
              <a:buNone/>
              <a:tabLst>
                <a:tab pos="4303713" algn="l"/>
              </a:tabLst>
            </a:pPr>
            <a:r>
              <a:rPr lang="de-DE" altLang="de-DE" dirty="0"/>
              <a:t>Fragen</a:t>
            </a:r>
          </a:p>
          <a:p>
            <a:pPr marL="0" indent="0">
              <a:buNone/>
              <a:tabLst>
                <a:tab pos="4303713" algn="l"/>
              </a:tabLst>
            </a:pPr>
            <a:endParaRPr lang="de-DE" altLang="de-DE" dirty="0"/>
          </a:p>
          <a:p>
            <a:pPr marL="0" indent="0">
              <a:buNone/>
              <a:tabLst>
                <a:tab pos="4303713" algn="l"/>
              </a:tabLst>
            </a:pPr>
            <a:endParaRPr lang="de-DE" altLang="de-DE" dirty="0"/>
          </a:p>
          <a:p>
            <a:pPr marL="0" indent="0">
              <a:buNone/>
              <a:tabLst>
                <a:tab pos="4303713" algn="l"/>
              </a:tabLst>
            </a:pPr>
            <a:endParaRPr lang="de-DE" altLang="de-DE" dirty="0"/>
          </a:p>
        </p:txBody>
      </p:sp>
    </p:spTree>
    <p:extLst>
      <p:ext uri="{BB962C8B-B14F-4D97-AF65-F5344CB8AC3E}">
        <p14:creationId xmlns:p14="http://schemas.microsoft.com/office/powerpoint/2010/main" val="223663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5857" y="613084"/>
            <a:ext cx="7870825" cy="581025"/>
          </a:xfrm>
        </p:spPr>
        <p:txBody>
          <a:bodyPr/>
          <a:lstStyle/>
          <a:p>
            <a:r>
              <a:rPr lang="de-CH" sz="2800" b="0" dirty="0"/>
              <a:t>Grundbildungsmodell</a:t>
            </a:r>
          </a:p>
        </p:txBody>
      </p:sp>
      <p:sp>
        <p:nvSpPr>
          <p:cNvPr id="5" name="AutoShape 4" descr="Bildergebnis für Grundbildungsmodell"/>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endParaRPr lang="de-CH" dirty="0"/>
          </a:p>
        </p:txBody>
      </p:sp>
      <p:pic>
        <p:nvPicPr>
          <p:cNvPr id="7" name="Grafik 6" descr="http://images.slideplayer.org/3/1280347/slides/slide_19.jpg"/>
          <p:cNvPicPr/>
          <p:nvPr/>
        </p:nvPicPr>
        <p:blipFill rotWithShape="1">
          <a:blip r:embed="rId2">
            <a:extLst>
              <a:ext uri="{28A0092B-C50C-407E-A947-70E740481C1C}">
                <a14:useLocalDpi xmlns:a14="http://schemas.microsoft.com/office/drawing/2010/main" val="0"/>
              </a:ext>
            </a:extLst>
          </a:blip>
          <a:srcRect t="20005" b="14976"/>
          <a:stretch/>
        </p:blipFill>
        <p:spPr bwMode="auto">
          <a:xfrm>
            <a:off x="1043608" y="2132856"/>
            <a:ext cx="6984776" cy="3600400"/>
          </a:xfrm>
          <a:prstGeom prst="rect">
            <a:avLst/>
          </a:prstGeom>
          <a:noFill/>
          <a:ln>
            <a:noFill/>
          </a:ln>
        </p:spPr>
      </p:pic>
      <p:grpSp>
        <p:nvGrpSpPr>
          <p:cNvPr id="6" name="Gruppieren 5"/>
          <p:cNvGrpSpPr/>
          <p:nvPr/>
        </p:nvGrpSpPr>
        <p:grpSpPr>
          <a:xfrm rot="18403072">
            <a:off x="4543327" y="2637583"/>
            <a:ext cx="792088" cy="1224136"/>
            <a:chOff x="4860032" y="2348880"/>
            <a:chExt cx="792088" cy="1224136"/>
          </a:xfrm>
        </p:grpSpPr>
        <p:sp>
          <p:nvSpPr>
            <p:cNvPr id="3" name="Pfeil nach unten 2"/>
            <p:cNvSpPr/>
            <p:nvPr/>
          </p:nvSpPr>
          <p:spPr>
            <a:xfrm>
              <a:off x="4860032" y="2348880"/>
              <a:ext cx="792088" cy="1224136"/>
            </a:xfrm>
            <a:prstGeom prst="downArrow">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V</a:t>
              </a:r>
            </a:p>
          </p:txBody>
        </p:sp>
        <p:sp>
          <p:nvSpPr>
            <p:cNvPr id="4" name="Textfeld 3"/>
            <p:cNvSpPr txBox="1"/>
            <p:nvPr/>
          </p:nvSpPr>
          <p:spPr>
            <a:xfrm>
              <a:off x="5046439" y="2348880"/>
              <a:ext cx="461665" cy="1200329"/>
            </a:xfrm>
            <a:prstGeom prst="rect">
              <a:avLst/>
            </a:prstGeom>
            <a:noFill/>
          </p:spPr>
          <p:txBody>
            <a:bodyPr vert="vert" wrap="square" rtlCol="0">
              <a:spAutoFit/>
            </a:bodyPr>
            <a:lstStyle/>
            <a:p>
              <a:r>
                <a:rPr lang="de-CH" dirty="0"/>
                <a:t>Vertrag</a:t>
              </a:r>
            </a:p>
          </p:txBody>
        </p:sp>
      </p:grpSp>
      <p:sp>
        <p:nvSpPr>
          <p:cNvPr id="8" name="Rechteck 7"/>
          <p:cNvSpPr/>
          <p:nvPr/>
        </p:nvSpPr>
        <p:spPr>
          <a:xfrm>
            <a:off x="1763688" y="4509120"/>
            <a:ext cx="1800200" cy="43204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2498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D2028-EDBE-AD5D-6732-670E73D29558}"/>
              </a:ext>
            </a:extLst>
          </p:cNvPr>
          <p:cNvSpPr>
            <a:spLocks noGrp="1"/>
          </p:cNvSpPr>
          <p:nvPr>
            <p:ph type="title"/>
          </p:nvPr>
        </p:nvSpPr>
        <p:spPr>
          <a:xfrm>
            <a:off x="900113" y="549275"/>
            <a:ext cx="7870825" cy="581025"/>
          </a:xfrm>
        </p:spPr>
        <p:txBody>
          <a:bodyPr/>
          <a:lstStyle/>
          <a:p>
            <a:r>
              <a:rPr lang="de-CH" sz="2800" b="0" dirty="0"/>
              <a:t>FAPO</a:t>
            </a:r>
          </a:p>
        </p:txBody>
      </p:sp>
      <p:sp>
        <p:nvSpPr>
          <p:cNvPr id="6" name="Inhaltsplatzhalter 5">
            <a:extLst>
              <a:ext uri="{FF2B5EF4-FFF2-40B4-BE49-F238E27FC236}">
                <a16:creationId xmlns:a16="http://schemas.microsoft.com/office/drawing/2014/main" id="{719884D2-8C7F-66F7-3A27-83C04ADB00A6}"/>
              </a:ext>
            </a:extLst>
          </p:cNvPr>
          <p:cNvSpPr>
            <a:spLocks noGrp="1"/>
          </p:cNvSpPr>
          <p:nvPr>
            <p:ph idx="1"/>
          </p:nvPr>
        </p:nvSpPr>
        <p:spPr>
          <a:xfrm>
            <a:off x="900113" y="1484784"/>
            <a:ext cx="7786687" cy="4319587"/>
          </a:xfrm>
        </p:spPr>
        <p:txBody>
          <a:bodyPr/>
          <a:lstStyle/>
          <a:p>
            <a:pPr marL="0" indent="0" fontAlgn="auto">
              <a:lnSpc>
                <a:spcPct val="150000"/>
              </a:lnSpc>
              <a:spcBef>
                <a:spcPts val="0"/>
              </a:spcBef>
              <a:spcAft>
                <a:spcPts val="0"/>
              </a:spcAft>
              <a:buNone/>
              <a:defRPr/>
            </a:pPr>
            <a:r>
              <a:rPr lang="de-CH" kern="1200" dirty="0">
                <a:solidFill>
                  <a:schemeClr val="dk1"/>
                </a:solidFill>
              </a:rPr>
              <a:t>3 Jahre Ausbildung </a:t>
            </a:r>
          </a:p>
          <a:p>
            <a:pPr marL="0" indent="0" fontAlgn="auto">
              <a:lnSpc>
                <a:spcPct val="150000"/>
              </a:lnSpc>
              <a:spcBef>
                <a:spcPts val="0"/>
              </a:spcBef>
              <a:spcAft>
                <a:spcPts val="0"/>
              </a:spcAft>
              <a:buNone/>
              <a:defRPr/>
            </a:pPr>
            <a:r>
              <a:rPr lang="de-CH" dirty="0">
                <a:solidFill>
                  <a:schemeClr val="dk1"/>
                </a:solidFill>
              </a:rPr>
              <a:t>2</a:t>
            </a:r>
            <a:r>
              <a:rPr lang="de-CH" kern="1200" dirty="0">
                <a:solidFill>
                  <a:schemeClr val="dk1"/>
                </a:solidFill>
              </a:rPr>
              <a:t> – 1 – 1 Schultag / Woche</a:t>
            </a:r>
          </a:p>
          <a:p>
            <a:pPr marL="0" indent="0" fontAlgn="auto">
              <a:lnSpc>
                <a:spcPct val="150000"/>
              </a:lnSpc>
              <a:spcBef>
                <a:spcPts val="0"/>
              </a:spcBef>
              <a:spcAft>
                <a:spcPts val="0"/>
              </a:spcAft>
              <a:buNone/>
              <a:defRPr/>
            </a:pPr>
            <a:r>
              <a:rPr lang="de-CH" dirty="0">
                <a:solidFill>
                  <a:schemeClr val="dk1"/>
                </a:solidFill>
              </a:rPr>
              <a:t>4</a:t>
            </a:r>
            <a:r>
              <a:rPr lang="de-CH" kern="1200" dirty="0">
                <a:solidFill>
                  <a:schemeClr val="dk1"/>
                </a:solidFill>
              </a:rPr>
              <a:t> – 4 – 7 Tage </a:t>
            </a:r>
            <a:r>
              <a:rPr lang="de-CH" dirty="0">
                <a:solidFill>
                  <a:schemeClr val="dk1"/>
                </a:solidFill>
              </a:rPr>
              <a:t>Ü</a:t>
            </a:r>
            <a:r>
              <a:rPr lang="de-CH" kern="1200" dirty="0">
                <a:solidFill>
                  <a:schemeClr val="dk1"/>
                </a:solidFill>
              </a:rPr>
              <a:t>K / Jahr </a:t>
            </a:r>
          </a:p>
          <a:p>
            <a:pPr marL="0" indent="0" fontAlgn="auto">
              <a:lnSpc>
                <a:spcPct val="150000"/>
              </a:lnSpc>
              <a:spcBef>
                <a:spcPts val="0"/>
              </a:spcBef>
              <a:spcAft>
                <a:spcPts val="0"/>
              </a:spcAft>
              <a:buNone/>
              <a:defRPr/>
            </a:pPr>
            <a:r>
              <a:rPr lang="de-CH" kern="1200" dirty="0">
                <a:solidFill>
                  <a:schemeClr val="dk1"/>
                </a:solidFill>
              </a:rPr>
              <a:t>Fremdsprache (Französisch oder Englisch)</a:t>
            </a:r>
          </a:p>
          <a:p>
            <a:pPr marL="0" indent="0" fontAlgn="auto">
              <a:lnSpc>
                <a:spcPct val="150000"/>
              </a:lnSpc>
              <a:spcBef>
                <a:spcPts val="0"/>
              </a:spcBef>
              <a:spcAft>
                <a:spcPts val="0"/>
              </a:spcAft>
              <a:buNone/>
              <a:defRPr/>
            </a:pPr>
            <a:r>
              <a:rPr lang="de-CH" dirty="0">
                <a:solidFill>
                  <a:schemeClr val="dk1"/>
                </a:solidFill>
              </a:rPr>
              <a:t>Stützkurse, </a:t>
            </a:r>
            <a:r>
              <a:rPr lang="de-CH" kern="1200" dirty="0">
                <a:solidFill>
                  <a:schemeClr val="dk1"/>
                </a:solidFill>
              </a:rPr>
              <a:t>Freikurse, Erweiterte Allgemeinbildung (BM-Vorbereitung) ab 2. Lehrjahr</a:t>
            </a:r>
          </a:p>
          <a:p>
            <a:pPr marL="0" indent="0" fontAlgn="auto">
              <a:lnSpc>
                <a:spcPct val="150000"/>
              </a:lnSpc>
              <a:spcBef>
                <a:spcPts val="0"/>
              </a:spcBef>
              <a:spcAft>
                <a:spcPts val="0"/>
              </a:spcAft>
              <a:buNone/>
              <a:defRPr/>
            </a:pPr>
            <a:endParaRPr lang="de-CH" kern="1200" dirty="0">
              <a:solidFill>
                <a:schemeClr val="dk1"/>
              </a:solidFill>
            </a:endParaRPr>
          </a:p>
          <a:p>
            <a:pPr marL="0" indent="0" fontAlgn="auto">
              <a:lnSpc>
                <a:spcPct val="150000"/>
              </a:lnSpc>
              <a:spcBef>
                <a:spcPts val="0"/>
              </a:spcBef>
              <a:spcAft>
                <a:spcPts val="0"/>
              </a:spcAft>
              <a:buNone/>
              <a:defRPr/>
            </a:pPr>
            <a:r>
              <a:rPr lang="de-CH" kern="1200" dirty="0">
                <a:solidFill>
                  <a:schemeClr val="dk1"/>
                </a:solidFill>
              </a:rPr>
              <a:t>Abschluss: Eidgenössisches Fähigkeitszeugnis (EFZ)</a:t>
            </a:r>
          </a:p>
          <a:p>
            <a:pPr marL="0" indent="0" defTabSz="685800" fontAlgn="auto">
              <a:lnSpc>
                <a:spcPct val="150000"/>
              </a:lnSpc>
              <a:spcBef>
                <a:spcPts val="0"/>
              </a:spcBef>
              <a:spcAft>
                <a:spcPts val="0"/>
              </a:spcAft>
              <a:buNone/>
              <a:defRPr/>
            </a:pPr>
            <a:endParaRPr lang="de-CH" sz="1500" dirty="0">
              <a:solidFill>
                <a:schemeClr val="dk1"/>
              </a:solidFill>
            </a:endParaRPr>
          </a:p>
          <a:p>
            <a:pPr marL="0" indent="0">
              <a:buNone/>
            </a:pPr>
            <a:endParaRPr lang="de-CH" dirty="0"/>
          </a:p>
        </p:txBody>
      </p:sp>
    </p:spTree>
    <p:extLst>
      <p:ext uri="{BB962C8B-B14F-4D97-AF65-F5344CB8AC3E}">
        <p14:creationId xmlns:p14="http://schemas.microsoft.com/office/powerpoint/2010/main" val="236829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6BBD5657-47BD-4055-8C0A-C206415158BB}"/>
              </a:ext>
            </a:extLst>
          </p:cNvPr>
          <p:cNvSpPr>
            <a:spLocks noGrp="1"/>
          </p:cNvSpPr>
          <p:nvPr>
            <p:ph type="title"/>
          </p:nvPr>
        </p:nvSpPr>
        <p:spPr>
          <a:xfrm>
            <a:off x="442170" y="1499385"/>
            <a:ext cx="3420438" cy="846051"/>
          </a:xfrm>
        </p:spPr>
        <p:txBody>
          <a:bodyPr anchor="ctr">
            <a:normAutofit/>
          </a:bodyPr>
          <a:lstStyle/>
          <a:p>
            <a:r>
              <a:rPr lang="de-CH" sz="3600" dirty="0"/>
              <a:t>Bildungsplan</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69863"/>
            <a:ext cx="266397" cy="505095"/>
            <a:chOff x="0" y="823811"/>
            <a:chExt cx="355196" cy="673460"/>
          </a:xfrm>
          <a:solidFill>
            <a:srgbClr val="FFEB00"/>
          </a:solidFill>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4" y="2425177"/>
            <a:ext cx="3223260" cy="20574"/>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1242640"/>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graphicFrame>
        <p:nvGraphicFramePr>
          <p:cNvPr id="16" name="Inhaltsplatzhalter 2">
            <a:extLst>
              <a:ext uri="{FF2B5EF4-FFF2-40B4-BE49-F238E27FC236}">
                <a16:creationId xmlns:a16="http://schemas.microsoft.com/office/drawing/2014/main" id="{EBCCF35F-9C8A-4508-84DE-D789666E71B4}"/>
              </a:ext>
            </a:extLst>
          </p:cNvPr>
          <p:cNvGraphicFramePr>
            <a:graphicFrameLocks/>
          </p:cNvGraphicFramePr>
          <p:nvPr>
            <p:extLst>
              <p:ext uri="{D42A27DB-BD31-4B8C-83A1-F6EECF244321}">
                <p14:modId xmlns:p14="http://schemas.microsoft.com/office/powerpoint/2010/main" val="1685384102"/>
              </p:ext>
            </p:extLst>
          </p:nvPr>
        </p:nvGraphicFramePr>
        <p:xfrm>
          <a:off x="3981515" y="1342296"/>
          <a:ext cx="4680283" cy="4176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a:extLst>
              <a:ext uri="{FF2B5EF4-FFF2-40B4-BE49-F238E27FC236}">
                <a16:creationId xmlns:a16="http://schemas.microsoft.com/office/drawing/2014/main" id="{C816AD31-741E-4425-A892-E31E84159966}"/>
              </a:ext>
            </a:extLst>
          </p:cNvPr>
          <p:cNvPicPr>
            <a:picLocks noChangeAspect="1"/>
          </p:cNvPicPr>
          <p:nvPr/>
        </p:nvPicPr>
        <p:blipFill>
          <a:blip r:embed="rId8"/>
          <a:stretch>
            <a:fillRect/>
          </a:stretch>
        </p:blipFill>
        <p:spPr>
          <a:xfrm>
            <a:off x="278139" y="2782924"/>
            <a:ext cx="3330757" cy="3475752"/>
          </a:xfrm>
          <a:prstGeom prst="rect">
            <a:avLst/>
          </a:prstGeom>
        </p:spPr>
      </p:pic>
      <p:pic>
        <p:nvPicPr>
          <p:cNvPr id="12" name="Bild 1" descr="Logo_300">
            <a:extLst>
              <a:ext uri="{FF2B5EF4-FFF2-40B4-BE49-F238E27FC236}">
                <a16:creationId xmlns:a16="http://schemas.microsoft.com/office/drawing/2014/main" id="{D438114E-3A0F-4BCE-A0AE-8A4FFED3B2B3}"/>
              </a:ext>
            </a:extLst>
          </p:cNvPr>
          <p:cNvPicPr>
            <a:picLocks noChangeAspect="1"/>
          </p:cNvPicPr>
          <p:nvPr/>
        </p:nvPicPr>
        <p:blipFill>
          <a:blip r:embed="rId9"/>
          <a:srcRect/>
          <a:stretch>
            <a:fillRect/>
          </a:stretch>
        </p:blipFill>
        <p:spPr bwMode="auto">
          <a:xfrm>
            <a:off x="7904345" y="1087980"/>
            <a:ext cx="862965" cy="302895"/>
          </a:xfrm>
          <a:prstGeom prst="rect">
            <a:avLst/>
          </a:prstGeom>
          <a:noFill/>
          <a:ln w="9525">
            <a:noFill/>
            <a:miter lim="800000"/>
            <a:headEnd/>
            <a:tailEnd/>
          </a:ln>
        </p:spPr>
      </p:pic>
    </p:spTree>
    <p:extLst>
      <p:ext uri="{BB962C8B-B14F-4D97-AF65-F5344CB8AC3E}">
        <p14:creationId xmlns:p14="http://schemas.microsoft.com/office/powerpoint/2010/main" val="44503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6BBD5657-47BD-4055-8C0A-C206415158BB}"/>
              </a:ext>
            </a:extLst>
          </p:cNvPr>
          <p:cNvSpPr>
            <a:spLocks noGrp="1"/>
          </p:cNvSpPr>
          <p:nvPr>
            <p:ph type="title"/>
          </p:nvPr>
        </p:nvSpPr>
        <p:spPr>
          <a:xfrm>
            <a:off x="756888" y="342407"/>
            <a:ext cx="7886700" cy="979832"/>
          </a:xfrm>
        </p:spPr>
        <p:txBody>
          <a:bodyPr>
            <a:normAutofit/>
          </a:bodyPr>
          <a:lstStyle/>
          <a:p>
            <a:r>
              <a:rPr lang="de-CH" sz="2800" dirty="0">
                <a:solidFill>
                  <a:schemeClr val="tx1">
                    <a:lumMod val="50000"/>
                    <a:lumOff val="50000"/>
                  </a:schemeClr>
                </a:solidFill>
                <a:latin typeface="Arial" panose="020B0604020202020204" pitchFamily="34" charset="0"/>
                <a:cs typeface="Arial" panose="020B0604020202020204" pitchFamily="34" charset="0"/>
              </a:rPr>
              <a:t>Aufbau Bildungsplan</a:t>
            </a:r>
          </a:p>
        </p:txBody>
      </p:sp>
      <p:sp>
        <p:nvSpPr>
          <p:cNvPr id="3" name="Inhaltsplatzhalter 2">
            <a:extLst>
              <a:ext uri="{FF2B5EF4-FFF2-40B4-BE49-F238E27FC236}">
                <a16:creationId xmlns:a16="http://schemas.microsoft.com/office/drawing/2014/main" id="{62F5F92D-35F6-4DD2-A819-B9B39C3C022A}"/>
              </a:ext>
            </a:extLst>
          </p:cNvPr>
          <p:cNvSpPr>
            <a:spLocks noGrp="1"/>
          </p:cNvSpPr>
          <p:nvPr>
            <p:ph idx="1"/>
          </p:nvPr>
        </p:nvSpPr>
        <p:spPr>
          <a:xfrm>
            <a:off x="251520" y="1853906"/>
            <a:ext cx="2808312" cy="3666841"/>
          </a:xfrm>
        </p:spPr>
        <p:txBody>
          <a:bodyPr>
            <a:normAutofit lnSpcReduction="10000"/>
          </a:bodyPr>
          <a:lstStyle/>
          <a:p>
            <a:pPr marL="0" indent="0" fontAlgn="t">
              <a:spcBef>
                <a:spcPts val="0"/>
              </a:spcBef>
              <a:buNone/>
            </a:pPr>
            <a:r>
              <a:rPr lang="de-CH" b="0" i="0" u="none" strike="noStrike" kern="1200" dirty="0">
                <a:effectLst/>
                <a:highlight>
                  <a:srgbClr val="00FF00"/>
                </a:highlight>
                <a:latin typeface="Calibri" panose="020F0502020204030204" pitchFamily="34" charset="0"/>
              </a:rPr>
              <a:t>Handlungs-</a:t>
            </a:r>
            <a:r>
              <a:rPr lang="de-CH" b="0" i="0" u="none" strike="noStrike" kern="1200" dirty="0" err="1">
                <a:effectLst/>
                <a:highlight>
                  <a:srgbClr val="00FF00"/>
                </a:highlight>
                <a:latin typeface="Calibri" panose="020F0502020204030204" pitchFamily="34" charset="0"/>
              </a:rPr>
              <a:t>kompetenzenbereich</a:t>
            </a:r>
            <a:endParaRPr lang="de-CH" b="0" i="0" u="none" strike="noStrike" kern="1200" dirty="0">
              <a:effectLst/>
              <a:highlight>
                <a:srgbClr val="00FF00"/>
              </a:highlight>
              <a:latin typeface="Calibri" panose="020F0502020204030204" pitchFamily="34" charset="0"/>
            </a:endParaRPr>
          </a:p>
          <a:p>
            <a:pPr marL="0" indent="0" fontAlgn="t">
              <a:spcBef>
                <a:spcPts val="0"/>
              </a:spcBef>
              <a:buNone/>
            </a:pPr>
            <a:endParaRPr lang="de-CH" dirty="0">
              <a:latin typeface="Arial" panose="020B0604020202020204" pitchFamily="34" charset="0"/>
            </a:endParaRPr>
          </a:p>
          <a:p>
            <a:pPr marL="0" indent="0" fontAlgn="t">
              <a:spcBef>
                <a:spcPts val="0"/>
              </a:spcBef>
              <a:buNone/>
            </a:pPr>
            <a:endParaRPr lang="de-CH" sz="1100" dirty="0">
              <a:latin typeface="Arial" panose="020B0604020202020204" pitchFamily="34" charset="0"/>
            </a:endParaRPr>
          </a:p>
          <a:p>
            <a:pPr marL="0" indent="0" fontAlgn="t">
              <a:spcBef>
                <a:spcPts val="0"/>
              </a:spcBef>
              <a:buNone/>
            </a:pPr>
            <a:r>
              <a:rPr lang="de-CH" dirty="0">
                <a:highlight>
                  <a:srgbClr val="FFFF00"/>
                </a:highlight>
                <a:latin typeface="Calibri" panose="020F0502020204030204" pitchFamily="34" charset="0"/>
              </a:rPr>
              <a:t>Handlung</a:t>
            </a:r>
            <a:r>
              <a:rPr lang="de-CH" b="0" i="0" u="none" strike="noStrike" kern="1200" dirty="0">
                <a:effectLst/>
                <a:highlight>
                  <a:srgbClr val="FFFF00"/>
                </a:highlight>
                <a:latin typeface="Calibri" panose="020F0502020204030204" pitchFamily="34" charset="0"/>
              </a:rPr>
              <a:t>skompetenz</a:t>
            </a:r>
          </a:p>
          <a:p>
            <a:pPr marL="0" fontAlgn="t">
              <a:spcBef>
                <a:spcPts val="0"/>
              </a:spcBef>
            </a:pPr>
            <a:endParaRPr lang="de-CH" b="0" i="0" u="none" strike="noStrike" kern="1200" dirty="0">
              <a:effectLst/>
              <a:highlight>
                <a:srgbClr val="FFFF00"/>
              </a:highlight>
              <a:latin typeface="Calibri" panose="020F0502020204030204" pitchFamily="34" charset="0"/>
            </a:endParaRPr>
          </a:p>
          <a:p>
            <a:pPr marL="0" fontAlgn="t">
              <a:spcBef>
                <a:spcPts val="0"/>
              </a:spcBef>
            </a:pPr>
            <a:endParaRPr lang="de-CH" b="0" i="0" u="none" strike="noStrike" dirty="0">
              <a:effectLst/>
              <a:latin typeface="Arial" panose="020B0604020202020204" pitchFamily="34" charset="0"/>
            </a:endParaRPr>
          </a:p>
          <a:p>
            <a:pPr marL="0" indent="0" fontAlgn="t">
              <a:spcBef>
                <a:spcPts val="0"/>
              </a:spcBef>
              <a:buNone/>
            </a:pPr>
            <a:r>
              <a:rPr lang="de-CH" b="0" i="0" u="none" strike="noStrike" kern="1200" dirty="0">
                <a:effectLst/>
                <a:highlight>
                  <a:srgbClr val="C0C0C0"/>
                </a:highlight>
                <a:latin typeface="Calibri" panose="020F0502020204030204" pitchFamily="34" charset="0"/>
              </a:rPr>
              <a:t>Arbeitssituation</a:t>
            </a:r>
          </a:p>
          <a:p>
            <a:pPr marL="0" fontAlgn="t">
              <a:spcBef>
                <a:spcPts val="0"/>
              </a:spcBef>
            </a:pPr>
            <a:endParaRPr lang="de-CH" dirty="0">
              <a:highlight>
                <a:srgbClr val="C0C0C0"/>
              </a:highlight>
              <a:latin typeface="Calibri" panose="020F0502020204030204" pitchFamily="34" charset="0"/>
            </a:endParaRPr>
          </a:p>
          <a:p>
            <a:pPr marL="0" fontAlgn="t">
              <a:spcBef>
                <a:spcPts val="0"/>
              </a:spcBef>
            </a:pPr>
            <a:endParaRPr lang="de-CH" b="0" i="0" u="none" strike="noStrike" kern="1200" dirty="0">
              <a:effectLst/>
              <a:highlight>
                <a:srgbClr val="C0C0C0"/>
              </a:highlight>
              <a:latin typeface="Calibri" panose="020F0502020204030204" pitchFamily="34" charset="0"/>
            </a:endParaRPr>
          </a:p>
          <a:p>
            <a:pPr marL="0" fontAlgn="t">
              <a:spcBef>
                <a:spcPts val="0"/>
              </a:spcBef>
            </a:pPr>
            <a:endParaRPr lang="de-CH" dirty="0">
              <a:highlight>
                <a:srgbClr val="C0C0C0"/>
              </a:highlight>
              <a:latin typeface="Calibri" panose="020F0502020204030204" pitchFamily="34" charset="0"/>
            </a:endParaRPr>
          </a:p>
          <a:p>
            <a:pPr marL="0" fontAlgn="t">
              <a:spcBef>
                <a:spcPts val="0"/>
              </a:spcBef>
            </a:pPr>
            <a:endParaRPr lang="de-CH" b="0" i="0" u="none" strike="noStrike" kern="1200" dirty="0">
              <a:effectLst/>
              <a:highlight>
                <a:srgbClr val="C0C0C0"/>
              </a:highlight>
              <a:latin typeface="Calibri" panose="020F0502020204030204" pitchFamily="34" charset="0"/>
            </a:endParaRPr>
          </a:p>
          <a:p>
            <a:pPr marL="0" fontAlgn="t">
              <a:spcBef>
                <a:spcPts val="0"/>
              </a:spcBef>
            </a:pPr>
            <a:endParaRPr lang="de-CH" b="0" i="0" u="none" strike="noStrike" dirty="0">
              <a:effectLst/>
              <a:latin typeface="Arial" panose="020B0604020202020204" pitchFamily="34" charset="0"/>
            </a:endParaRPr>
          </a:p>
          <a:p>
            <a:pPr marL="0" indent="0" fontAlgn="t">
              <a:spcBef>
                <a:spcPts val="0"/>
              </a:spcBef>
              <a:buNone/>
            </a:pPr>
            <a:r>
              <a:rPr lang="de-CH" b="0" i="0" u="none" strike="noStrike" kern="1200" dirty="0">
                <a:effectLst/>
                <a:latin typeface="Calibri" panose="020F0502020204030204" pitchFamily="34" charset="0"/>
              </a:rPr>
              <a:t>Leistungsziel</a:t>
            </a:r>
            <a:endParaRPr lang="de-CH" b="0" i="0" u="none" strike="noStrike" dirty="0">
              <a:effectLst/>
              <a:latin typeface="Arial" panose="020B0604020202020204" pitchFamily="34" charset="0"/>
            </a:endParaRPr>
          </a:p>
          <a:p>
            <a:pPr marL="0" indent="0">
              <a:buNone/>
            </a:pPr>
            <a:endParaRPr lang="de-CH" sz="1500" dirty="0"/>
          </a:p>
          <a:p>
            <a:pPr marL="0" indent="0">
              <a:buNone/>
            </a:pPr>
            <a:endParaRPr lang="de-CH" sz="1500" dirty="0"/>
          </a:p>
        </p:txBody>
      </p:sp>
      <p:pic>
        <p:nvPicPr>
          <p:cNvPr id="12" name="Inhaltsplatzhalter 3">
            <a:extLst>
              <a:ext uri="{FF2B5EF4-FFF2-40B4-BE49-F238E27FC236}">
                <a16:creationId xmlns:a16="http://schemas.microsoft.com/office/drawing/2014/main" id="{336B3E6A-8CE8-4488-994F-71CD299A4D4D}"/>
              </a:ext>
            </a:extLst>
          </p:cNvPr>
          <p:cNvPicPr>
            <a:picLocks noChangeAspect="1"/>
          </p:cNvPicPr>
          <p:nvPr/>
        </p:nvPicPr>
        <p:blipFill rotWithShape="1">
          <a:blip r:embed="rId3"/>
          <a:srcRect l="319" t="2" r="-56" b="2"/>
          <a:stretch/>
        </p:blipFill>
        <p:spPr>
          <a:xfrm>
            <a:off x="2868644" y="1787227"/>
            <a:ext cx="6116408" cy="3802013"/>
          </a:xfrm>
          <a:prstGeom prst="rect">
            <a:avLst/>
          </a:prstGeom>
        </p:spPr>
      </p:pic>
      <p:pic>
        <p:nvPicPr>
          <p:cNvPr id="10" name="Bild 1" descr="Logo_300">
            <a:extLst>
              <a:ext uri="{FF2B5EF4-FFF2-40B4-BE49-F238E27FC236}">
                <a16:creationId xmlns:a16="http://schemas.microsoft.com/office/drawing/2014/main" id="{1233BFA3-8C92-48F8-833A-3AF4C839E85F}"/>
              </a:ext>
            </a:extLst>
          </p:cNvPr>
          <p:cNvPicPr>
            <a:picLocks noChangeAspect="1"/>
          </p:cNvPicPr>
          <p:nvPr/>
        </p:nvPicPr>
        <p:blipFill>
          <a:blip r:embed="rId4"/>
          <a:srcRect/>
          <a:stretch>
            <a:fillRect/>
          </a:stretch>
        </p:blipFill>
        <p:spPr bwMode="auto">
          <a:xfrm>
            <a:off x="7780623" y="546849"/>
            <a:ext cx="862965" cy="302895"/>
          </a:xfrm>
          <a:prstGeom prst="rect">
            <a:avLst/>
          </a:prstGeom>
          <a:noFill/>
          <a:ln w="9525">
            <a:noFill/>
            <a:miter lim="800000"/>
            <a:headEnd/>
            <a:tailEnd/>
          </a:ln>
        </p:spPr>
      </p:pic>
    </p:spTree>
    <p:extLst>
      <p:ext uri="{BB962C8B-B14F-4D97-AF65-F5344CB8AC3E}">
        <p14:creationId xmlns:p14="http://schemas.microsoft.com/office/powerpoint/2010/main" val="211301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D5657-47BD-4055-8C0A-C206415158BB}"/>
              </a:ext>
            </a:extLst>
          </p:cNvPr>
          <p:cNvSpPr>
            <a:spLocks noGrp="1"/>
          </p:cNvSpPr>
          <p:nvPr>
            <p:ph type="title"/>
          </p:nvPr>
        </p:nvSpPr>
        <p:spPr>
          <a:xfrm>
            <a:off x="370888" y="564794"/>
            <a:ext cx="7886699" cy="699516"/>
          </a:xfrm>
        </p:spPr>
        <p:txBody>
          <a:bodyPr vert="horz" lIns="68580" tIns="34290" rIns="68580" bIns="34290" rtlCol="0" anchor="b">
            <a:normAutofit/>
          </a:bodyPr>
          <a:lstStyle/>
          <a:p>
            <a:r>
              <a:rPr lang="en-US" sz="2800" dirty="0" err="1">
                <a:solidFill>
                  <a:schemeClr val="bg1">
                    <a:lumMod val="50000"/>
                  </a:schemeClr>
                </a:solidFill>
                <a:latin typeface="Arial" panose="020B0604020202020204" pitchFamily="34" charset="0"/>
                <a:cs typeface="Arial" panose="020B0604020202020204" pitchFamily="34" charset="0"/>
              </a:rPr>
              <a:t>Einteilung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Handlungskompetenzen</a:t>
            </a:r>
            <a:endParaRPr lang="en-US" sz="2800" dirty="0">
              <a:solidFill>
                <a:schemeClr val="bg1">
                  <a:lumMod val="50000"/>
                </a:schemeClr>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0535A6B5-4D6F-4B63-A499-573DB19A020D}"/>
              </a:ext>
            </a:extLst>
          </p:cNvPr>
          <p:cNvPicPr>
            <a:picLocks noChangeAspect="1"/>
          </p:cNvPicPr>
          <p:nvPr/>
        </p:nvPicPr>
        <p:blipFill>
          <a:blip r:embed="rId3"/>
          <a:stretch>
            <a:fillRect/>
          </a:stretch>
        </p:blipFill>
        <p:spPr>
          <a:xfrm>
            <a:off x="3501" y="1628800"/>
            <a:ext cx="9140499" cy="4329301"/>
          </a:xfrm>
          <a:prstGeom prst="rect">
            <a:avLst/>
          </a:prstGeom>
        </p:spPr>
      </p:pic>
      <p:pic>
        <p:nvPicPr>
          <p:cNvPr id="4" name="Bild 1" descr="Logo_300">
            <a:extLst>
              <a:ext uri="{FF2B5EF4-FFF2-40B4-BE49-F238E27FC236}">
                <a16:creationId xmlns:a16="http://schemas.microsoft.com/office/drawing/2014/main" id="{16B6D174-18AE-406F-A10E-D470357E663E}"/>
              </a:ext>
            </a:extLst>
          </p:cNvPr>
          <p:cNvPicPr>
            <a:picLocks noChangeAspect="1"/>
          </p:cNvPicPr>
          <p:nvPr/>
        </p:nvPicPr>
        <p:blipFill>
          <a:blip r:embed="rId4"/>
          <a:srcRect/>
          <a:stretch>
            <a:fillRect/>
          </a:stretch>
        </p:blipFill>
        <p:spPr bwMode="auto">
          <a:xfrm>
            <a:off x="7935496" y="413346"/>
            <a:ext cx="862965" cy="302895"/>
          </a:xfrm>
          <a:prstGeom prst="rect">
            <a:avLst/>
          </a:prstGeom>
          <a:noFill/>
          <a:ln w="9525">
            <a:noFill/>
            <a:miter lim="800000"/>
            <a:headEnd/>
            <a:tailEnd/>
          </a:ln>
        </p:spPr>
      </p:pic>
    </p:spTree>
    <p:extLst>
      <p:ext uri="{BB962C8B-B14F-4D97-AF65-F5344CB8AC3E}">
        <p14:creationId xmlns:p14="http://schemas.microsoft.com/office/powerpoint/2010/main" val="2199851333"/>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bsd Schulleitung</Template>
  <TotalTime>0</TotalTime>
  <Words>2599</Words>
  <Application>Microsoft Office PowerPoint</Application>
  <PresentationFormat>Bildschirmpräsentation (4:3)</PresentationFormat>
  <Paragraphs>452</Paragraphs>
  <Slides>26</Slides>
  <Notes>21</Notes>
  <HiddenSlides>2</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26</vt:i4>
      </vt:variant>
    </vt:vector>
  </HeadingPairs>
  <TitlesOfParts>
    <vt:vector size="35" baseType="lpstr">
      <vt:lpstr>Arial</vt:lpstr>
      <vt:lpstr>Arial Narrow</vt:lpstr>
      <vt:lpstr>Arial,Sans-Serif</vt:lpstr>
      <vt:lpstr>Calibri</vt:lpstr>
      <vt:lpstr>Calibri Light</vt:lpstr>
      <vt:lpstr>Myriad W01</vt:lpstr>
      <vt:lpstr>Segoe UI</vt:lpstr>
      <vt:lpstr>Standarddesign</vt:lpstr>
      <vt:lpstr>Office</vt:lpstr>
      <vt:lpstr>Herzlich willkommen an der bsd. </vt:lpstr>
      <vt:lpstr>Neue Klassen an der bsd.</vt:lpstr>
      <vt:lpstr>Informationen</vt:lpstr>
      <vt:lpstr>Übersicht</vt:lpstr>
      <vt:lpstr>Grundbildungsmodell</vt:lpstr>
      <vt:lpstr>FAPO</vt:lpstr>
      <vt:lpstr>Bildungsplan</vt:lpstr>
      <vt:lpstr>Aufbau Bildungsplan</vt:lpstr>
      <vt:lpstr>Einteilung Handlungskompetenzen</vt:lpstr>
      <vt:lpstr>Lektionentabelle BiVo</vt:lpstr>
      <vt:lpstr>Detaillierte Lektionentabelle</vt:lpstr>
      <vt:lpstr>Fremdsprache</vt:lpstr>
      <vt:lpstr>Leistungsziele Fremdsprache</vt:lpstr>
      <vt:lpstr>PowerPoint-Präsentation</vt:lpstr>
      <vt:lpstr>Beispiel Schullehrplan HKB b</vt:lpstr>
      <vt:lpstr>Beispiel Schullehrplan HKB b</vt:lpstr>
      <vt:lpstr>Beispiel Schullehrplan HKB b</vt:lpstr>
      <vt:lpstr>Beispiel Schullehrplan HKB b</vt:lpstr>
      <vt:lpstr>Stundenplan </vt:lpstr>
      <vt:lpstr>Stundenplan 1. Lehrjahr</vt:lpstr>
      <vt:lpstr>Stundenplan 1. Lehrjahr</vt:lpstr>
      <vt:lpstr>Zusatzangebote</vt:lpstr>
      <vt:lpstr>Stundenplan 2. Lehrjahr</vt:lpstr>
      <vt:lpstr>Stundenplan 3. Lehrjahr</vt:lpstr>
      <vt:lpstr>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Ursula Stauffacher</dc:creator>
  <cp:lastModifiedBy>Gilomen, Marc</cp:lastModifiedBy>
  <cp:revision>53</cp:revision>
  <cp:lastPrinted>2015-10-30T07:16:55Z</cp:lastPrinted>
  <dcterms:created xsi:type="dcterms:W3CDTF">2015-10-21T08:57:50Z</dcterms:created>
  <dcterms:modified xsi:type="dcterms:W3CDTF">2023-08-28T10:58:26Z</dcterms:modified>
</cp:coreProperties>
</file>